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notesMasterIdLst>
    <p:notesMasterId r:id="rId16"/>
  </p:notesMasterIdLst>
  <p:sldIdLst>
    <p:sldId id="306" r:id="rId2"/>
    <p:sldId id="327" r:id="rId3"/>
    <p:sldId id="351" r:id="rId4"/>
    <p:sldId id="332" r:id="rId5"/>
    <p:sldId id="357" r:id="rId6"/>
    <p:sldId id="367" r:id="rId7"/>
    <p:sldId id="369" r:id="rId8"/>
    <p:sldId id="388" r:id="rId9"/>
    <p:sldId id="395" r:id="rId10"/>
    <p:sldId id="383" r:id="rId11"/>
    <p:sldId id="396" r:id="rId12"/>
    <p:sldId id="380" r:id="rId13"/>
    <p:sldId id="389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009900"/>
    <a:srgbClr val="CC0099"/>
    <a:srgbClr val="13486F"/>
    <a:srgbClr val="FF09FF"/>
    <a:srgbClr val="660066"/>
    <a:srgbClr val="82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30" autoAdjust="0"/>
    <p:restoredTop sz="75465" autoAdjust="0"/>
  </p:normalViewPr>
  <p:slideViewPr>
    <p:cSldViewPr snapToGrid="0">
      <p:cViewPr varScale="1">
        <p:scale>
          <a:sx n="82" d="100"/>
          <a:sy n="82" d="100"/>
        </p:scale>
        <p:origin x="883" y="72"/>
      </p:cViewPr>
      <p:guideLst>
        <p:guide orient="horz" pos="2273"/>
        <p:guide pos="3840"/>
      </p:guideLst>
    </p:cSldViewPr>
  </p:slideViewPr>
  <p:outlineViewPr>
    <p:cViewPr>
      <p:scale>
        <a:sx n="33" d="100"/>
        <a:sy n="33" d="100"/>
      </p:scale>
      <p:origin x="0" y="-6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pir\5hmc\images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5-hmC/5mC levels</a:t>
            </a:r>
          </a:p>
        </c:rich>
      </c:tx>
      <c:layout>
        <c:manualLayout>
          <c:xMode val="edge"/>
          <c:yMode val="edge"/>
          <c:x val="0.32956627978008673"/>
          <c:y val="3.322046679734797E-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835056323296917"/>
          <c:y val="0.15159930826002926"/>
          <c:w val="0.62690205415645595"/>
          <c:h val="0.631785315504236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errBars>
            <c:errBarType val="both"/>
            <c:errValType val="percentage"/>
            <c:noEndCap val="0"/>
            <c:val val="6"/>
          </c:errBars>
          <c:val>
            <c:numRef>
              <c:f>Sheet1!$F$9:$F$11</c:f>
              <c:numCache>
                <c:formatCode>General</c:formatCode>
                <c:ptCount val="3"/>
                <c:pt idx="0">
                  <c:v>0.1</c:v>
                </c:pt>
                <c:pt idx="1">
                  <c:v>6.0000000000000109E-2</c:v>
                </c:pt>
                <c:pt idx="2">
                  <c:v>1.0000000000000023E-2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1-48C9-849D-0EE9EA458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986880"/>
        <c:axId val="282991192"/>
      </c:barChart>
      <c:catAx>
        <c:axId val="282986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he-IL"/>
          </a:p>
        </c:txPr>
        <c:crossAx val="282991192"/>
        <c:crosses val="autoZero"/>
        <c:auto val="1"/>
        <c:lblAlgn val="ctr"/>
        <c:lblOffset val="100"/>
        <c:noMultiLvlLbl val="0"/>
      </c:catAx>
      <c:valAx>
        <c:axId val="282991192"/>
        <c:scaling>
          <c:orientation val="minMax"/>
          <c:max val="0.1200000000000000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900" dirty="0"/>
                  <a:t>%5-hmC/dNTPs</a:t>
                </a:r>
              </a:p>
            </c:rich>
          </c:tx>
          <c:layout>
            <c:manualLayout>
              <c:xMode val="edge"/>
              <c:yMode val="edge"/>
              <c:x val="0.12961886463823585"/>
              <c:y val="0.2886737833268864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he-IL"/>
          </a:p>
        </c:txPr>
        <c:crossAx val="282986880"/>
        <c:crosses val="autoZero"/>
        <c:crossBetween val="between"/>
        <c:majorUnit val="3.0000000000000054E-2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2C5E0E-15FD-418A-9DA7-E77675819AE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078F26-A4D0-443D-943E-954DABECD2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298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47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b="0" i="0" u="non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194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+mj-lt"/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8791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4919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Font typeface="+mj-lt"/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4661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B9688-BDEF-41E9-80AC-968EE49DC516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448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65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eriod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44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AutoNum type="arabicPeriod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78F26-A4D0-443D-943E-954DABECD2D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7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167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788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="0" strike="sngStrike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11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Font typeface="+mj-lt"/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1571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Font typeface="+mj-lt"/>
              <a:buAutoNum type="arabicPeriod"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78F26-A4D0-443D-943E-954DABECD2D7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978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50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4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847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126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2214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895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74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208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49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967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406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628F-8310-415A-B759-882520C9D37B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D3DF-F83D-4192-AD30-2E927BD7D8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36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emf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5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32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8" Type="http://schemas.openxmlformats.org/officeDocument/2006/relationships/image" Target="../media/image110.png"/><Relationship Id="rId12" Type="http://schemas.openxmlformats.org/officeDocument/2006/relationships/image" Target="../media/image15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0.png"/><Relationship Id="rId15" Type="http://schemas.microsoft.com/office/2007/relationships/hdphoto" Target="../media/hdphoto3.wdp"/><Relationship Id="rId10" Type="http://schemas.openxmlformats.org/officeDocument/2006/relationships/image" Target="../media/image120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hart" Target="../charts/chart1.xml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8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652D80F-21FF-4CD6-BA93-CA6B5AA21C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04" r="16117" b="4187"/>
          <a:stretch/>
        </p:blipFill>
        <p:spPr>
          <a:xfrm>
            <a:off x="3510236" y="10"/>
            <a:ext cx="8668512" cy="6857990"/>
          </a:xfrm>
          <a:prstGeom prst="rect">
            <a:avLst/>
          </a:prstGeom>
        </p:spPr>
      </p:pic>
      <p:sp>
        <p:nvSpPr>
          <p:cNvPr id="149" name="Rectangle 8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445908B-728B-420A-BAF3-953701251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 b="1" dirty="0"/>
              <a:t>Rapid quantification of 5mC and 5hmC on multi-sample array slides</a:t>
            </a:r>
            <a:endParaRPr lang="he-IL" sz="4400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5225928-0762-404B-BD49-D1A3B59E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251" y="4674139"/>
            <a:ext cx="3153913" cy="1208141"/>
          </a:xfrm>
        </p:spPr>
        <p:txBody>
          <a:bodyPr>
            <a:noAutofit/>
          </a:bodyPr>
          <a:lstStyle/>
          <a:p>
            <a:r>
              <a:rPr lang="en-US" sz="2000" b="1" dirty="0"/>
              <a:t>Sigal Avraham</a:t>
            </a:r>
          </a:p>
          <a:p>
            <a:r>
              <a:rPr lang="en-US" sz="2000" dirty="0"/>
              <a:t>Under the supervision of</a:t>
            </a:r>
          </a:p>
          <a:p>
            <a:r>
              <a:rPr lang="en-US" sz="2000" b="1" dirty="0"/>
              <a:t>Prof. Yuval Ebenstein</a:t>
            </a:r>
          </a:p>
          <a:p>
            <a:r>
              <a:rPr lang="en-US" sz="2000" dirty="0"/>
              <a:t>CBRC 3</a:t>
            </a:r>
            <a:r>
              <a:rPr lang="en-US" sz="2000" baseline="30000" dirty="0"/>
              <a:t>rd</a:t>
            </a:r>
            <a:r>
              <a:rPr lang="en-US" sz="2000" dirty="0"/>
              <a:t> virtual seminar</a:t>
            </a:r>
          </a:p>
          <a:p>
            <a:r>
              <a:rPr lang="en-US" sz="2000" dirty="0"/>
              <a:t>November 2020</a:t>
            </a:r>
            <a:endParaRPr lang="he-IL" sz="2000" dirty="0"/>
          </a:p>
        </p:txBody>
      </p:sp>
      <p:sp>
        <p:nvSpPr>
          <p:cNvPr id="150" name="Rectangle 9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1" name="Rectangle 9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7E0A528D-1A1A-4D93-9207-A50380D9FB33}"/>
              </a:ext>
            </a:extLst>
          </p:cNvPr>
          <p:cNvSpPr/>
          <p:nvPr/>
        </p:nvSpPr>
        <p:spPr>
          <a:xfrm>
            <a:off x="147484" y="442452"/>
            <a:ext cx="1366684" cy="515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7A892E63-1AA1-4ECC-8FCC-3B4006BFF30E}"/>
              </a:ext>
            </a:extLst>
          </p:cNvPr>
          <p:cNvGrpSpPr/>
          <p:nvPr/>
        </p:nvGrpSpPr>
        <p:grpSpPr>
          <a:xfrm>
            <a:off x="3892042" y="3240738"/>
            <a:ext cx="6493828" cy="2967541"/>
            <a:chOff x="3892042" y="3240738"/>
            <a:chExt cx="6493828" cy="2967541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CF4CCF9A-2FE3-4C4D-AE0C-41A33FA6CCEE}"/>
                </a:ext>
              </a:extLst>
            </p:cNvPr>
            <p:cNvSpPr/>
            <p:nvPr/>
          </p:nvSpPr>
          <p:spPr>
            <a:xfrm rot="2171477">
              <a:off x="3892042" y="3240738"/>
              <a:ext cx="4477926" cy="43055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7BC001E4-88FA-4F5A-AA4A-402FE1D6BD5D}"/>
                </a:ext>
              </a:extLst>
            </p:cNvPr>
            <p:cNvSpPr/>
            <p:nvPr/>
          </p:nvSpPr>
          <p:spPr>
            <a:xfrm rot="2679490">
              <a:off x="8551127" y="5819741"/>
              <a:ext cx="1834743" cy="3885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530908F3-1ABD-4FDF-B1C4-578D199698DE}"/>
                </a:ext>
              </a:extLst>
            </p:cNvPr>
            <p:cNvSpPr/>
            <p:nvPr/>
          </p:nvSpPr>
          <p:spPr>
            <a:xfrm rot="5400000">
              <a:off x="7691404" y="4839213"/>
              <a:ext cx="563560" cy="28230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032D27D-074A-48F6-95BE-AAEEB8834C64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1/14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113255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4E0456D9-5345-4E5F-A49E-4BB28871BD2C}"/>
              </a:ext>
            </a:extLst>
          </p:cNvPr>
          <p:cNvSpPr/>
          <p:nvPr/>
        </p:nvSpPr>
        <p:spPr>
          <a:xfrm>
            <a:off x="0" y="-2522"/>
            <a:ext cx="12192000" cy="874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345900B5-5DA5-49F2-94F3-4DD72C3EDAC1}"/>
              </a:ext>
            </a:extLst>
          </p:cNvPr>
          <p:cNvSpPr txBox="1"/>
          <p:nvPr/>
        </p:nvSpPr>
        <p:spPr>
          <a:xfrm>
            <a:off x="124915" y="6077341"/>
            <a:ext cx="400237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Single molecule images; Till fluorescent microscope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124" name="תיבת טקסט 123">
            <a:extLst>
              <a:ext uri="{FF2B5EF4-FFF2-40B4-BE49-F238E27FC236}">
                <a16:creationId xmlns:a16="http://schemas.microsoft.com/office/drawing/2014/main" id="{5DA00718-9528-4A4B-9A9B-2F20BDBED313}"/>
              </a:ext>
            </a:extLst>
          </p:cNvPr>
          <p:cNvSpPr txBox="1"/>
          <p:nvPr/>
        </p:nvSpPr>
        <p:spPr>
          <a:xfrm>
            <a:off x="6759476" y="2918604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25" name="תיבת טקסט 124">
            <a:extLst>
              <a:ext uri="{FF2B5EF4-FFF2-40B4-BE49-F238E27FC236}">
                <a16:creationId xmlns:a16="http://schemas.microsoft.com/office/drawing/2014/main" id="{727D6BD1-708A-42E0-82AC-0640EA02B421}"/>
              </a:ext>
            </a:extLst>
          </p:cNvPr>
          <p:cNvSpPr txBox="1"/>
          <p:nvPr/>
        </p:nvSpPr>
        <p:spPr>
          <a:xfrm>
            <a:off x="7694739" y="2901208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26" name="תיבת טקסט 125">
            <a:extLst>
              <a:ext uri="{FF2B5EF4-FFF2-40B4-BE49-F238E27FC236}">
                <a16:creationId xmlns:a16="http://schemas.microsoft.com/office/drawing/2014/main" id="{68B7FA24-1A83-4C1F-AB5E-94650A0808A4}"/>
              </a:ext>
            </a:extLst>
          </p:cNvPr>
          <p:cNvSpPr txBox="1"/>
          <p:nvPr/>
        </p:nvSpPr>
        <p:spPr>
          <a:xfrm>
            <a:off x="8676719" y="2908300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27" name="תיבת טקסט 126">
            <a:extLst>
              <a:ext uri="{FF2B5EF4-FFF2-40B4-BE49-F238E27FC236}">
                <a16:creationId xmlns:a16="http://schemas.microsoft.com/office/drawing/2014/main" id="{BEA8794A-563D-4709-80F1-2B8032400ABE}"/>
              </a:ext>
            </a:extLst>
          </p:cNvPr>
          <p:cNvSpPr txBox="1"/>
          <p:nvPr/>
        </p:nvSpPr>
        <p:spPr>
          <a:xfrm>
            <a:off x="9683719" y="2911809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28" name="תיבת טקסט 127">
            <a:extLst>
              <a:ext uri="{FF2B5EF4-FFF2-40B4-BE49-F238E27FC236}">
                <a16:creationId xmlns:a16="http://schemas.microsoft.com/office/drawing/2014/main" id="{30A7932E-38B1-460F-8556-8ACBBFAB4174}"/>
              </a:ext>
            </a:extLst>
          </p:cNvPr>
          <p:cNvSpPr txBox="1"/>
          <p:nvPr/>
        </p:nvSpPr>
        <p:spPr>
          <a:xfrm>
            <a:off x="10750691" y="2917917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70" name="כותרת 1">
            <a:extLst>
              <a:ext uri="{FF2B5EF4-FFF2-40B4-BE49-F238E27FC236}">
                <a16:creationId xmlns:a16="http://schemas.microsoft.com/office/drawing/2014/main" id="{1B4E8320-370A-46DA-9178-0ACF646BE777}"/>
              </a:ext>
            </a:extLst>
          </p:cNvPr>
          <p:cNvSpPr txBox="1">
            <a:spLocks/>
          </p:cNvSpPr>
          <p:nvPr/>
        </p:nvSpPr>
        <p:spPr>
          <a:xfrm>
            <a:off x="458157" y="87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Chronic lymphocytic Leukemia (CLL)</a:t>
            </a:r>
            <a:endParaRPr lang="en-US" sz="32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71" name="תמונה 70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1241AE3B-3636-47EC-9F61-932782C14E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/>
          <a:stretch/>
        </p:blipFill>
        <p:spPr>
          <a:xfrm>
            <a:off x="2955131" y="1251810"/>
            <a:ext cx="6181637" cy="4246139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588F8DD0-D4BF-4EFE-AE74-E01730717461}"/>
              </a:ext>
            </a:extLst>
          </p:cNvPr>
          <p:cNvGrpSpPr>
            <a:grpSpLocks noChangeAspect="1"/>
          </p:cNvGrpSpPr>
          <p:nvPr/>
        </p:nvGrpSpPr>
        <p:grpSpPr>
          <a:xfrm>
            <a:off x="4622154" y="5822862"/>
            <a:ext cx="2927371" cy="898864"/>
            <a:chOff x="1343587" y="933033"/>
            <a:chExt cx="4497393" cy="1380951"/>
          </a:xfrm>
        </p:grpSpPr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CB5EE63B-44CD-4C58-99B6-9213573389EB}"/>
                </a:ext>
              </a:extLst>
            </p:cNvPr>
            <p:cNvSpPr/>
            <p:nvPr/>
          </p:nvSpPr>
          <p:spPr>
            <a:xfrm rot="870">
              <a:off x="1343587" y="933033"/>
              <a:ext cx="4497393" cy="1380951"/>
            </a:xfrm>
            <a:prstGeom prst="rect">
              <a:avLst/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8455C1A9-6028-49A6-A9F6-096B57EE0D5D}"/>
                </a:ext>
              </a:extLst>
            </p:cNvPr>
            <p:cNvGrpSpPr/>
            <p:nvPr/>
          </p:nvGrpSpPr>
          <p:grpSpPr>
            <a:xfrm>
              <a:off x="1509016" y="1056479"/>
              <a:ext cx="4162982" cy="1117795"/>
              <a:chOff x="982719" y="2612604"/>
              <a:chExt cx="7537423" cy="2235590"/>
            </a:xfrm>
          </p:grpSpPr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7CEBA75B-A71F-42F5-B2F3-D76A844961FF}"/>
                  </a:ext>
                </a:extLst>
              </p:cNvPr>
              <p:cNvSpPr/>
              <p:nvPr/>
            </p:nvSpPr>
            <p:spPr>
              <a:xfrm>
                <a:off x="982719" y="261260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5" name="Oval 11">
                <a:extLst>
                  <a:ext uri="{FF2B5EF4-FFF2-40B4-BE49-F238E27FC236}">
                    <a16:creationId xmlns:a16="http://schemas.microsoft.com/office/drawing/2014/main" id="{FA7AD0BA-880E-41EB-A322-6EC264B6DA0D}"/>
                  </a:ext>
                </a:extLst>
              </p:cNvPr>
              <p:cNvSpPr/>
              <p:nvPr/>
            </p:nvSpPr>
            <p:spPr>
              <a:xfrm>
                <a:off x="984023" y="309494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6" name="Oval 12">
                <a:extLst>
                  <a:ext uri="{FF2B5EF4-FFF2-40B4-BE49-F238E27FC236}">
                    <a16:creationId xmlns:a16="http://schemas.microsoft.com/office/drawing/2014/main" id="{6DFEC57F-A5F6-4A83-9271-4B3C944FD6DE}"/>
                  </a:ext>
                </a:extLst>
              </p:cNvPr>
              <p:cNvSpPr/>
              <p:nvPr/>
            </p:nvSpPr>
            <p:spPr>
              <a:xfrm>
                <a:off x="984023" y="3577278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7" name="Oval 13">
                <a:extLst>
                  <a:ext uri="{FF2B5EF4-FFF2-40B4-BE49-F238E27FC236}">
                    <a16:creationId xmlns:a16="http://schemas.microsoft.com/office/drawing/2014/main" id="{70C7FBC4-5C23-4A1E-A90E-D66DBF9E89B6}"/>
                  </a:ext>
                </a:extLst>
              </p:cNvPr>
              <p:cNvSpPr/>
              <p:nvPr/>
            </p:nvSpPr>
            <p:spPr>
              <a:xfrm>
                <a:off x="984023" y="405961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8" name="Oval 14">
                <a:extLst>
                  <a:ext uri="{FF2B5EF4-FFF2-40B4-BE49-F238E27FC236}">
                    <a16:creationId xmlns:a16="http://schemas.microsoft.com/office/drawing/2014/main" id="{14137B3E-C267-4732-887F-2F1287FF2650}"/>
                  </a:ext>
                </a:extLst>
              </p:cNvPr>
              <p:cNvSpPr/>
              <p:nvPr/>
            </p:nvSpPr>
            <p:spPr>
              <a:xfrm>
                <a:off x="984023" y="454195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9" name="Oval 16">
                <a:extLst>
                  <a:ext uri="{FF2B5EF4-FFF2-40B4-BE49-F238E27FC236}">
                    <a16:creationId xmlns:a16="http://schemas.microsoft.com/office/drawing/2014/main" id="{95FD60C3-2066-4715-8A06-ED4A1E24E177}"/>
                  </a:ext>
                </a:extLst>
              </p:cNvPr>
              <p:cNvSpPr/>
              <p:nvPr/>
            </p:nvSpPr>
            <p:spPr>
              <a:xfrm>
                <a:off x="1406532" y="261260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0" name="Oval 17">
                <a:extLst>
                  <a:ext uri="{FF2B5EF4-FFF2-40B4-BE49-F238E27FC236}">
                    <a16:creationId xmlns:a16="http://schemas.microsoft.com/office/drawing/2014/main" id="{C81379D6-870C-4D5D-8E18-BAF9DE32DAFD}"/>
                  </a:ext>
                </a:extLst>
              </p:cNvPr>
              <p:cNvSpPr/>
              <p:nvPr/>
            </p:nvSpPr>
            <p:spPr>
              <a:xfrm>
                <a:off x="1407836" y="309494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1" name="Oval 18">
                <a:extLst>
                  <a:ext uri="{FF2B5EF4-FFF2-40B4-BE49-F238E27FC236}">
                    <a16:creationId xmlns:a16="http://schemas.microsoft.com/office/drawing/2014/main" id="{88A2C719-C4DC-4298-A506-D39ABAE4BE92}"/>
                  </a:ext>
                </a:extLst>
              </p:cNvPr>
              <p:cNvSpPr/>
              <p:nvPr/>
            </p:nvSpPr>
            <p:spPr>
              <a:xfrm>
                <a:off x="1407836" y="405961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2" name="Oval 19">
                <a:extLst>
                  <a:ext uri="{FF2B5EF4-FFF2-40B4-BE49-F238E27FC236}">
                    <a16:creationId xmlns:a16="http://schemas.microsoft.com/office/drawing/2014/main" id="{CF4F00A9-62A2-4E0A-B133-757A1B849950}"/>
                  </a:ext>
                </a:extLst>
              </p:cNvPr>
              <p:cNvSpPr/>
              <p:nvPr/>
            </p:nvSpPr>
            <p:spPr>
              <a:xfrm>
                <a:off x="1407836" y="3577278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3" name="Oval 20">
                <a:extLst>
                  <a:ext uri="{FF2B5EF4-FFF2-40B4-BE49-F238E27FC236}">
                    <a16:creationId xmlns:a16="http://schemas.microsoft.com/office/drawing/2014/main" id="{0AD718D0-6B1A-4443-940E-D4C753B82B3C}"/>
                  </a:ext>
                </a:extLst>
              </p:cNvPr>
              <p:cNvSpPr/>
              <p:nvPr/>
            </p:nvSpPr>
            <p:spPr>
              <a:xfrm>
                <a:off x="1407836" y="454195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4" name="Oval 22">
                <a:extLst>
                  <a:ext uri="{FF2B5EF4-FFF2-40B4-BE49-F238E27FC236}">
                    <a16:creationId xmlns:a16="http://schemas.microsoft.com/office/drawing/2014/main" id="{7942C478-8871-4D52-A3CF-2FB5FE5400BB}"/>
                  </a:ext>
                </a:extLst>
              </p:cNvPr>
              <p:cNvSpPr/>
              <p:nvPr/>
            </p:nvSpPr>
            <p:spPr>
              <a:xfrm>
                <a:off x="1837220" y="261260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5" name="Oval 23">
                <a:extLst>
                  <a:ext uri="{FF2B5EF4-FFF2-40B4-BE49-F238E27FC236}">
                    <a16:creationId xmlns:a16="http://schemas.microsoft.com/office/drawing/2014/main" id="{202178B6-D167-4A6B-A9C6-699F19963F7B}"/>
                  </a:ext>
                </a:extLst>
              </p:cNvPr>
              <p:cNvSpPr/>
              <p:nvPr/>
            </p:nvSpPr>
            <p:spPr>
              <a:xfrm>
                <a:off x="1838524" y="309494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Oval 24">
                <a:extLst>
                  <a:ext uri="{FF2B5EF4-FFF2-40B4-BE49-F238E27FC236}">
                    <a16:creationId xmlns:a16="http://schemas.microsoft.com/office/drawing/2014/main" id="{26769764-72FC-466E-A873-03CDC6782934}"/>
                  </a:ext>
                </a:extLst>
              </p:cNvPr>
              <p:cNvSpPr/>
              <p:nvPr/>
            </p:nvSpPr>
            <p:spPr>
              <a:xfrm>
                <a:off x="1838524" y="405961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Oval 25">
                <a:extLst>
                  <a:ext uri="{FF2B5EF4-FFF2-40B4-BE49-F238E27FC236}">
                    <a16:creationId xmlns:a16="http://schemas.microsoft.com/office/drawing/2014/main" id="{BC2BD1E0-6DBA-41BA-BD8E-03E8F1949416}"/>
                  </a:ext>
                </a:extLst>
              </p:cNvPr>
              <p:cNvSpPr/>
              <p:nvPr/>
            </p:nvSpPr>
            <p:spPr>
              <a:xfrm>
                <a:off x="1838524" y="3577278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8" name="Oval 26">
                <a:extLst>
                  <a:ext uri="{FF2B5EF4-FFF2-40B4-BE49-F238E27FC236}">
                    <a16:creationId xmlns:a16="http://schemas.microsoft.com/office/drawing/2014/main" id="{0161565B-EF83-433E-943F-7A9B52C28401}"/>
                  </a:ext>
                </a:extLst>
              </p:cNvPr>
              <p:cNvSpPr/>
              <p:nvPr/>
            </p:nvSpPr>
            <p:spPr>
              <a:xfrm>
                <a:off x="1838524" y="454195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64A08A8-02E9-40C9-B133-C98B1E9AB8FD}"/>
                  </a:ext>
                </a:extLst>
              </p:cNvPr>
              <p:cNvSpPr/>
              <p:nvPr/>
            </p:nvSpPr>
            <p:spPr>
              <a:xfrm>
                <a:off x="2261033" y="261260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6F4DF46-EC0F-44F0-8DF9-6CEAFE5402AA}"/>
                  </a:ext>
                </a:extLst>
              </p:cNvPr>
              <p:cNvSpPr/>
              <p:nvPr/>
            </p:nvSpPr>
            <p:spPr>
              <a:xfrm>
                <a:off x="2262337" y="309494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A6A3C73-769A-43F9-AC38-085B29E4AA35}"/>
                  </a:ext>
                </a:extLst>
              </p:cNvPr>
              <p:cNvSpPr/>
              <p:nvPr/>
            </p:nvSpPr>
            <p:spPr>
              <a:xfrm>
                <a:off x="2260738" y="405961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A6C365C4-2B69-4F87-BA87-A9DF1F086327}"/>
                  </a:ext>
                </a:extLst>
              </p:cNvPr>
              <p:cNvSpPr/>
              <p:nvPr/>
            </p:nvSpPr>
            <p:spPr>
              <a:xfrm>
                <a:off x="2260738" y="3577278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D5F094B-9344-460D-886C-DA26900AD32E}"/>
                  </a:ext>
                </a:extLst>
              </p:cNvPr>
              <p:cNvSpPr/>
              <p:nvPr/>
            </p:nvSpPr>
            <p:spPr>
              <a:xfrm>
                <a:off x="2260738" y="454195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4" name="Oval 34">
                <a:extLst>
                  <a:ext uri="{FF2B5EF4-FFF2-40B4-BE49-F238E27FC236}">
                    <a16:creationId xmlns:a16="http://schemas.microsoft.com/office/drawing/2014/main" id="{23C081CF-AE7D-4BC5-BEEE-F63802DF2B70}"/>
                  </a:ext>
                </a:extLst>
              </p:cNvPr>
              <p:cNvSpPr/>
              <p:nvPr/>
            </p:nvSpPr>
            <p:spPr>
              <a:xfrm>
                <a:off x="2683247" y="261260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5" name="Oval 35">
                <a:extLst>
                  <a:ext uri="{FF2B5EF4-FFF2-40B4-BE49-F238E27FC236}">
                    <a16:creationId xmlns:a16="http://schemas.microsoft.com/office/drawing/2014/main" id="{CB93B230-4180-447E-8537-3DD530EEC89E}"/>
                  </a:ext>
                </a:extLst>
              </p:cNvPr>
              <p:cNvSpPr/>
              <p:nvPr/>
            </p:nvSpPr>
            <p:spPr>
              <a:xfrm>
                <a:off x="2684551" y="309494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6" name="Oval 36">
                <a:extLst>
                  <a:ext uri="{FF2B5EF4-FFF2-40B4-BE49-F238E27FC236}">
                    <a16:creationId xmlns:a16="http://schemas.microsoft.com/office/drawing/2014/main" id="{D9BE9262-4EA3-473E-9BF8-1045DD6FEE63}"/>
                  </a:ext>
                </a:extLst>
              </p:cNvPr>
              <p:cNvSpPr/>
              <p:nvPr/>
            </p:nvSpPr>
            <p:spPr>
              <a:xfrm>
                <a:off x="2684551" y="405961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7" name="Oval 37">
                <a:extLst>
                  <a:ext uri="{FF2B5EF4-FFF2-40B4-BE49-F238E27FC236}">
                    <a16:creationId xmlns:a16="http://schemas.microsoft.com/office/drawing/2014/main" id="{FE241FD4-816E-4292-9A9D-EC7CA121B79B}"/>
                  </a:ext>
                </a:extLst>
              </p:cNvPr>
              <p:cNvSpPr/>
              <p:nvPr/>
            </p:nvSpPr>
            <p:spPr>
              <a:xfrm>
                <a:off x="2684551" y="3577278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8" name="Oval 38">
                <a:extLst>
                  <a:ext uri="{FF2B5EF4-FFF2-40B4-BE49-F238E27FC236}">
                    <a16:creationId xmlns:a16="http://schemas.microsoft.com/office/drawing/2014/main" id="{93B27D45-8C48-43C9-9B22-6DFC5436DE07}"/>
                  </a:ext>
                </a:extLst>
              </p:cNvPr>
              <p:cNvSpPr/>
              <p:nvPr/>
            </p:nvSpPr>
            <p:spPr>
              <a:xfrm>
                <a:off x="2684551" y="454195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39" name="Oval 40">
                <a:extLst>
                  <a:ext uri="{FF2B5EF4-FFF2-40B4-BE49-F238E27FC236}">
                    <a16:creationId xmlns:a16="http://schemas.microsoft.com/office/drawing/2014/main" id="{9D782112-1B9E-4C61-9422-E257C26B6FDE}"/>
                  </a:ext>
                </a:extLst>
              </p:cNvPr>
              <p:cNvSpPr/>
              <p:nvPr/>
            </p:nvSpPr>
            <p:spPr>
              <a:xfrm>
                <a:off x="3107060" y="261260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0" name="Oval 41">
                <a:extLst>
                  <a:ext uri="{FF2B5EF4-FFF2-40B4-BE49-F238E27FC236}">
                    <a16:creationId xmlns:a16="http://schemas.microsoft.com/office/drawing/2014/main" id="{9DA15F0E-F55F-4BED-BBB8-4F6C22E525F0}"/>
                  </a:ext>
                </a:extLst>
              </p:cNvPr>
              <p:cNvSpPr/>
              <p:nvPr/>
            </p:nvSpPr>
            <p:spPr>
              <a:xfrm>
                <a:off x="3108364" y="309494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1" name="Oval 42">
                <a:extLst>
                  <a:ext uri="{FF2B5EF4-FFF2-40B4-BE49-F238E27FC236}">
                    <a16:creationId xmlns:a16="http://schemas.microsoft.com/office/drawing/2014/main" id="{91A8482B-029E-44A8-8020-025E2179D603}"/>
                  </a:ext>
                </a:extLst>
              </p:cNvPr>
              <p:cNvSpPr/>
              <p:nvPr/>
            </p:nvSpPr>
            <p:spPr>
              <a:xfrm>
                <a:off x="3108364" y="3577278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2" name="Oval 44">
                <a:extLst>
                  <a:ext uri="{FF2B5EF4-FFF2-40B4-BE49-F238E27FC236}">
                    <a16:creationId xmlns:a16="http://schemas.microsoft.com/office/drawing/2014/main" id="{13993F2D-D378-41C9-9415-2D26038D16D7}"/>
                  </a:ext>
                </a:extLst>
              </p:cNvPr>
              <p:cNvSpPr/>
              <p:nvPr/>
            </p:nvSpPr>
            <p:spPr>
              <a:xfrm>
                <a:off x="3115238" y="405961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3" name="Oval 45">
                <a:extLst>
                  <a:ext uri="{FF2B5EF4-FFF2-40B4-BE49-F238E27FC236}">
                    <a16:creationId xmlns:a16="http://schemas.microsoft.com/office/drawing/2014/main" id="{0E27CD8D-2DB4-485D-A396-F23F06BCA6ED}"/>
                  </a:ext>
                </a:extLst>
              </p:cNvPr>
              <p:cNvSpPr/>
              <p:nvPr/>
            </p:nvSpPr>
            <p:spPr>
              <a:xfrm>
                <a:off x="3115238" y="454195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4" name="Oval 46">
                <a:extLst>
                  <a:ext uri="{FF2B5EF4-FFF2-40B4-BE49-F238E27FC236}">
                    <a16:creationId xmlns:a16="http://schemas.microsoft.com/office/drawing/2014/main" id="{A3EF2B8E-E0A8-49AA-AB49-F5A966756FA0}"/>
                  </a:ext>
                </a:extLst>
              </p:cNvPr>
              <p:cNvSpPr/>
              <p:nvPr/>
            </p:nvSpPr>
            <p:spPr>
              <a:xfrm>
                <a:off x="3537748" y="261260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5" name="Oval 47">
                <a:extLst>
                  <a:ext uri="{FF2B5EF4-FFF2-40B4-BE49-F238E27FC236}">
                    <a16:creationId xmlns:a16="http://schemas.microsoft.com/office/drawing/2014/main" id="{114FF61D-C63B-4539-932B-E0D80FF022A4}"/>
                  </a:ext>
                </a:extLst>
              </p:cNvPr>
              <p:cNvSpPr/>
              <p:nvPr/>
            </p:nvSpPr>
            <p:spPr>
              <a:xfrm>
                <a:off x="3539052" y="309494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7" name="Oval 48">
                <a:extLst>
                  <a:ext uri="{FF2B5EF4-FFF2-40B4-BE49-F238E27FC236}">
                    <a16:creationId xmlns:a16="http://schemas.microsoft.com/office/drawing/2014/main" id="{3DFA7E0F-4D1C-49D4-98EE-2489F411F7FC}"/>
                  </a:ext>
                </a:extLst>
              </p:cNvPr>
              <p:cNvSpPr/>
              <p:nvPr/>
            </p:nvSpPr>
            <p:spPr>
              <a:xfrm>
                <a:off x="3539052" y="405961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8" name="Oval 49">
                <a:extLst>
                  <a:ext uri="{FF2B5EF4-FFF2-40B4-BE49-F238E27FC236}">
                    <a16:creationId xmlns:a16="http://schemas.microsoft.com/office/drawing/2014/main" id="{B32C3A3D-182E-451D-9B63-269B504CA50D}"/>
                  </a:ext>
                </a:extLst>
              </p:cNvPr>
              <p:cNvSpPr/>
              <p:nvPr/>
            </p:nvSpPr>
            <p:spPr>
              <a:xfrm>
                <a:off x="3539052" y="3577278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49" name="Oval 51">
                <a:extLst>
                  <a:ext uri="{FF2B5EF4-FFF2-40B4-BE49-F238E27FC236}">
                    <a16:creationId xmlns:a16="http://schemas.microsoft.com/office/drawing/2014/main" id="{2BDEA857-D50A-4FF4-9925-C25F3B6CADE1}"/>
                  </a:ext>
                </a:extLst>
              </p:cNvPr>
              <p:cNvSpPr/>
              <p:nvPr/>
            </p:nvSpPr>
            <p:spPr>
              <a:xfrm>
                <a:off x="3539052" y="454195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0" name="Oval 52">
                <a:extLst>
                  <a:ext uri="{FF2B5EF4-FFF2-40B4-BE49-F238E27FC236}">
                    <a16:creationId xmlns:a16="http://schemas.microsoft.com/office/drawing/2014/main" id="{3CC85FF8-04F0-4D0D-905A-CA8C69D0E97F}"/>
                  </a:ext>
                </a:extLst>
              </p:cNvPr>
              <p:cNvSpPr/>
              <p:nvPr/>
            </p:nvSpPr>
            <p:spPr>
              <a:xfrm>
                <a:off x="3961561" y="261260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1" name="Oval 53">
                <a:extLst>
                  <a:ext uri="{FF2B5EF4-FFF2-40B4-BE49-F238E27FC236}">
                    <a16:creationId xmlns:a16="http://schemas.microsoft.com/office/drawing/2014/main" id="{ECD0594E-CF0F-47BC-92B3-C1EFD8E4E7AD}"/>
                  </a:ext>
                </a:extLst>
              </p:cNvPr>
              <p:cNvSpPr/>
              <p:nvPr/>
            </p:nvSpPr>
            <p:spPr>
              <a:xfrm>
                <a:off x="3962865" y="309494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2" name="Oval 54">
                <a:extLst>
                  <a:ext uri="{FF2B5EF4-FFF2-40B4-BE49-F238E27FC236}">
                    <a16:creationId xmlns:a16="http://schemas.microsoft.com/office/drawing/2014/main" id="{E633CBEC-8246-4F41-8B09-2E0618E48B02}"/>
                  </a:ext>
                </a:extLst>
              </p:cNvPr>
              <p:cNvSpPr/>
              <p:nvPr/>
            </p:nvSpPr>
            <p:spPr>
              <a:xfrm>
                <a:off x="3962865" y="405961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3" name="Oval 55">
                <a:extLst>
                  <a:ext uri="{FF2B5EF4-FFF2-40B4-BE49-F238E27FC236}">
                    <a16:creationId xmlns:a16="http://schemas.microsoft.com/office/drawing/2014/main" id="{1978976A-2E67-4704-9EC8-3DEA3068A8AC}"/>
                  </a:ext>
                </a:extLst>
              </p:cNvPr>
              <p:cNvSpPr/>
              <p:nvPr/>
            </p:nvSpPr>
            <p:spPr>
              <a:xfrm>
                <a:off x="3962865" y="3577278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4" name="Oval 56">
                <a:extLst>
                  <a:ext uri="{FF2B5EF4-FFF2-40B4-BE49-F238E27FC236}">
                    <a16:creationId xmlns:a16="http://schemas.microsoft.com/office/drawing/2014/main" id="{D6D0A69F-0D86-40C8-B3E6-839B75C370C8}"/>
                  </a:ext>
                </a:extLst>
              </p:cNvPr>
              <p:cNvSpPr/>
              <p:nvPr/>
            </p:nvSpPr>
            <p:spPr>
              <a:xfrm>
                <a:off x="3962865" y="454195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5" name="Oval 58">
                <a:extLst>
                  <a:ext uri="{FF2B5EF4-FFF2-40B4-BE49-F238E27FC236}">
                    <a16:creationId xmlns:a16="http://schemas.microsoft.com/office/drawing/2014/main" id="{47D5464E-B84B-4AFC-86EC-D481740C9A54}"/>
                  </a:ext>
                </a:extLst>
              </p:cNvPr>
              <p:cNvSpPr/>
              <p:nvPr/>
            </p:nvSpPr>
            <p:spPr>
              <a:xfrm>
                <a:off x="4385891" y="261260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6" name="Oval 59">
                <a:extLst>
                  <a:ext uri="{FF2B5EF4-FFF2-40B4-BE49-F238E27FC236}">
                    <a16:creationId xmlns:a16="http://schemas.microsoft.com/office/drawing/2014/main" id="{B66F5914-D0A1-441F-BF60-EA9641314F11}"/>
                  </a:ext>
                </a:extLst>
              </p:cNvPr>
              <p:cNvSpPr/>
              <p:nvPr/>
            </p:nvSpPr>
            <p:spPr>
              <a:xfrm>
                <a:off x="4387196" y="309494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7" name="Oval 60">
                <a:extLst>
                  <a:ext uri="{FF2B5EF4-FFF2-40B4-BE49-F238E27FC236}">
                    <a16:creationId xmlns:a16="http://schemas.microsoft.com/office/drawing/2014/main" id="{8CC50D63-7575-40DD-9457-18D2B155C5F9}"/>
                  </a:ext>
                </a:extLst>
              </p:cNvPr>
              <p:cNvSpPr/>
              <p:nvPr/>
            </p:nvSpPr>
            <p:spPr>
              <a:xfrm>
                <a:off x="4387196" y="454195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8" name="Oval 62">
                <a:extLst>
                  <a:ext uri="{FF2B5EF4-FFF2-40B4-BE49-F238E27FC236}">
                    <a16:creationId xmlns:a16="http://schemas.microsoft.com/office/drawing/2014/main" id="{C69DDD69-A8D1-44B2-8871-2FE59CE41A9D}"/>
                  </a:ext>
                </a:extLst>
              </p:cNvPr>
              <p:cNvSpPr/>
              <p:nvPr/>
            </p:nvSpPr>
            <p:spPr>
              <a:xfrm>
                <a:off x="4387196" y="405961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59" name="Oval 63">
                <a:extLst>
                  <a:ext uri="{FF2B5EF4-FFF2-40B4-BE49-F238E27FC236}">
                    <a16:creationId xmlns:a16="http://schemas.microsoft.com/office/drawing/2014/main" id="{40D307E7-AFEE-4A38-A134-A409999C2B5B}"/>
                  </a:ext>
                </a:extLst>
              </p:cNvPr>
              <p:cNvSpPr/>
              <p:nvPr/>
            </p:nvSpPr>
            <p:spPr>
              <a:xfrm>
                <a:off x="4387196" y="3577278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0" name="Oval 64">
                <a:extLst>
                  <a:ext uri="{FF2B5EF4-FFF2-40B4-BE49-F238E27FC236}">
                    <a16:creationId xmlns:a16="http://schemas.microsoft.com/office/drawing/2014/main" id="{E62AE97D-AB14-4966-8FF3-CF98D849C7C4}"/>
                  </a:ext>
                </a:extLst>
              </p:cNvPr>
              <p:cNvSpPr/>
              <p:nvPr/>
            </p:nvSpPr>
            <p:spPr>
              <a:xfrm>
                <a:off x="4809705" y="261260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1" name="Oval 65">
                <a:extLst>
                  <a:ext uri="{FF2B5EF4-FFF2-40B4-BE49-F238E27FC236}">
                    <a16:creationId xmlns:a16="http://schemas.microsoft.com/office/drawing/2014/main" id="{40B9D2D0-813F-49CB-B2C4-FE5F923947A7}"/>
                  </a:ext>
                </a:extLst>
              </p:cNvPr>
              <p:cNvSpPr/>
              <p:nvPr/>
            </p:nvSpPr>
            <p:spPr>
              <a:xfrm>
                <a:off x="4811009" y="309494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2" name="Oval 66">
                <a:extLst>
                  <a:ext uri="{FF2B5EF4-FFF2-40B4-BE49-F238E27FC236}">
                    <a16:creationId xmlns:a16="http://schemas.microsoft.com/office/drawing/2014/main" id="{715894B9-A4D2-400A-9C35-6E7A6155CE6E}"/>
                  </a:ext>
                </a:extLst>
              </p:cNvPr>
              <p:cNvSpPr/>
              <p:nvPr/>
            </p:nvSpPr>
            <p:spPr>
              <a:xfrm>
                <a:off x="4811009" y="3577278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3" name="Oval 67">
                <a:extLst>
                  <a:ext uri="{FF2B5EF4-FFF2-40B4-BE49-F238E27FC236}">
                    <a16:creationId xmlns:a16="http://schemas.microsoft.com/office/drawing/2014/main" id="{441173AE-6850-4120-9AEB-EFE238D6EA45}"/>
                  </a:ext>
                </a:extLst>
              </p:cNvPr>
              <p:cNvSpPr/>
              <p:nvPr/>
            </p:nvSpPr>
            <p:spPr>
              <a:xfrm>
                <a:off x="4811009" y="454195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4" name="Oval 68">
                <a:extLst>
                  <a:ext uri="{FF2B5EF4-FFF2-40B4-BE49-F238E27FC236}">
                    <a16:creationId xmlns:a16="http://schemas.microsoft.com/office/drawing/2014/main" id="{F601EA51-6F80-4716-9A0D-6D8B69FDDCBB}"/>
                  </a:ext>
                </a:extLst>
              </p:cNvPr>
              <p:cNvSpPr/>
              <p:nvPr/>
            </p:nvSpPr>
            <p:spPr>
              <a:xfrm>
                <a:off x="4817883" y="405961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5" name="Oval 70">
                <a:extLst>
                  <a:ext uri="{FF2B5EF4-FFF2-40B4-BE49-F238E27FC236}">
                    <a16:creationId xmlns:a16="http://schemas.microsoft.com/office/drawing/2014/main" id="{0BB72892-6895-4888-ABDB-B1F43D8CAF7D}"/>
                  </a:ext>
                </a:extLst>
              </p:cNvPr>
              <p:cNvSpPr/>
              <p:nvPr/>
            </p:nvSpPr>
            <p:spPr>
              <a:xfrm>
                <a:off x="5240392" y="261260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6" name="Oval 71">
                <a:extLst>
                  <a:ext uri="{FF2B5EF4-FFF2-40B4-BE49-F238E27FC236}">
                    <a16:creationId xmlns:a16="http://schemas.microsoft.com/office/drawing/2014/main" id="{1215C199-AE91-4141-99BA-FC4F44FFF2D3}"/>
                  </a:ext>
                </a:extLst>
              </p:cNvPr>
              <p:cNvSpPr/>
              <p:nvPr/>
            </p:nvSpPr>
            <p:spPr>
              <a:xfrm>
                <a:off x="5241696" y="309494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7" name="Oval 72">
                <a:extLst>
                  <a:ext uri="{FF2B5EF4-FFF2-40B4-BE49-F238E27FC236}">
                    <a16:creationId xmlns:a16="http://schemas.microsoft.com/office/drawing/2014/main" id="{B2A97BEC-CFF0-48D8-9C2C-BCA55EC6B6CB}"/>
                  </a:ext>
                </a:extLst>
              </p:cNvPr>
              <p:cNvSpPr/>
              <p:nvPr/>
            </p:nvSpPr>
            <p:spPr>
              <a:xfrm>
                <a:off x="5241696" y="405961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8" name="Oval 73">
                <a:extLst>
                  <a:ext uri="{FF2B5EF4-FFF2-40B4-BE49-F238E27FC236}">
                    <a16:creationId xmlns:a16="http://schemas.microsoft.com/office/drawing/2014/main" id="{16A5ACFC-EA2B-43FC-AF00-DAC6209C4D69}"/>
                  </a:ext>
                </a:extLst>
              </p:cNvPr>
              <p:cNvSpPr/>
              <p:nvPr/>
            </p:nvSpPr>
            <p:spPr>
              <a:xfrm>
                <a:off x="5241696" y="3577278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9" name="Oval 74">
                <a:extLst>
                  <a:ext uri="{FF2B5EF4-FFF2-40B4-BE49-F238E27FC236}">
                    <a16:creationId xmlns:a16="http://schemas.microsoft.com/office/drawing/2014/main" id="{95E9B6D5-5AA6-450B-AFC0-9F8EA5F4FDC2}"/>
                  </a:ext>
                </a:extLst>
              </p:cNvPr>
              <p:cNvSpPr/>
              <p:nvPr/>
            </p:nvSpPr>
            <p:spPr>
              <a:xfrm>
                <a:off x="5241696" y="454195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2" name="Oval 76">
                <a:extLst>
                  <a:ext uri="{FF2B5EF4-FFF2-40B4-BE49-F238E27FC236}">
                    <a16:creationId xmlns:a16="http://schemas.microsoft.com/office/drawing/2014/main" id="{8A48ED13-254F-4769-95C4-5404C79BB587}"/>
                  </a:ext>
                </a:extLst>
              </p:cNvPr>
              <p:cNvSpPr/>
              <p:nvPr/>
            </p:nvSpPr>
            <p:spPr>
              <a:xfrm>
                <a:off x="5664205" y="261260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3" name="Oval 77">
                <a:extLst>
                  <a:ext uri="{FF2B5EF4-FFF2-40B4-BE49-F238E27FC236}">
                    <a16:creationId xmlns:a16="http://schemas.microsoft.com/office/drawing/2014/main" id="{3A51666B-930A-4571-A20B-DB88E8DA5A2B}"/>
                  </a:ext>
                </a:extLst>
              </p:cNvPr>
              <p:cNvSpPr/>
              <p:nvPr/>
            </p:nvSpPr>
            <p:spPr>
              <a:xfrm>
                <a:off x="5665509" y="309494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4" name="Oval 78">
                <a:extLst>
                  <a:ext uri="{FF2B5EF4-FFF2-40B4-BE49-F238E27FC236}">
                    <a16:creationId xmlns:a16="http://schemas.microsoft.com/office/drawing/2014/main" id="{873B7551-A02F-4813-B913-DAEFBD22A5C7}"/>
                  </a:ext>
                </a:extLst>
              </p:cNvPr>
              <p:cNvSpPr/>
              <p:nvPr/>
            </p:nvSpPr>
            <p:spPr>
              <a:xfrm>
                <a:off x="5665509" y="405961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5" name="Oval 79">
                <a:extLst>
                  <a:ext uri="{FF2B5EF4-FFF2-40B4-BE49-F238E27FC236}">
                    <a16:creationId xmlns:a16="http://schemas.microsoft.com/office/drawing/2014/main" id="{280F6E15-92F7-4167-94E4-380D7485A890}"/>
                  </a:ext>
                </a:extLst>
              </p:cNvPr>
              <p:cNvSpPr/>
              <p:nvPr/>
            </p:nvSpPr>
            <p:spPr>
              <a:xfrm>
                <a:off x="5665509" y="3577278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6" name="Oval 80">
                <a:extLst>
                  <a:ext uri="{FF2B5EF4-FFF2-40B4-BE49-F238E27FC236}">
                    <a16:creationId xmlns:a16="http://schemas.microsoft.com/office/drawing/2014/main" id="{5DEE6E12-9FA4-4E95-9400-A0C8FA612F7D}"/>
                  </a:ext>
                </a:extLst>
              </p:cNvPr>
              <p:cNvSpPr/>
              <p:nvPr/>
            </p:nvSpPr>
            <p:spPr>
              <a:xfrm>
                <a:off x="5665509" y="454195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7" name="Oval 82">
                <a:extLst>
                  <a:ext uri="{FF2B5EF4-FFF2-40B4-BE49-F238E27FC236}">
                    <a16:creationId xmlns:a16="http://schemas.microsoft.com/office/drawing/2014/main" id="{958235F9-40AC-4BA2-8510-E36856EB0468}"/>
                  </a:ext>
                </a:extLst>
              </p:cNvPr>
              <p:cNvSpPr/>
              <p:nvPr/>
            </p:nvSpPr>
            <p:spPr>
              <a:xfrm>
                <a:off x="6086419" y="261260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8" name="Oval 83">
                <a:extLst>
                  <a:ext uri="{FF2B5EF4-FFF2-40B4-BE49-F238E27FC236}">
                    <a16:creationId xmlns:a16="http://schemas.microsoft.com/office/drawing/2014/main" id="{DD53CCBA-E166-4BAE-ABAD-CB1A9F065E3D}"/>
                  </a:ext>
                </a:extLst>
              </p:cNvPr>
              <p:cNvSpPr/>
              <p:nvPr/>
            </p:nvSpPr>
            <p:spPr>
              <a:xfrm>
                <a:off x="6087723" y="309494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79" name="Oval 84">
                <a:extLst>
                  <a:ext uri="{FF2B5EF4-FFF2-40B4-BE49-F238E27FC236}">
                    <a16:creationId xmlns:a16="http://schemas.microsoft.com/office/drawing/2014/main" id="{647FA1F5-755D-42E8-93EC-268722666171}"/>
                  </a:ext>
                </a:extLst>
              </p:cNvPr>
              <p:cNvSpPr/>
              <p:nvPr/>
            </p:nvSpPr>
            <p:spPr>
              <a:xfrm>
                <a:off x="6087723" y="454195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0" name="Oval 85">
                <a:extLst>
                  <a:ext uri="{FF2B5EF4-FFF2-40B4-BE49-F238E27FC236}">
                    <a16:creationId xmlns:a16="http://schemas.microsoft.com/office/drawing/2014/main" id="{3F8E1912-ED71-4BED-8D09-7702E4B538BB}"/>
                  </a:ext>
                </a:extLst>
              </p:cNvPr>
              <p:cNvSpPr/>
              <p:nvPr/>
            </p:nvSpPr>
            <p:spPr>
              <a:xfrm>
                <a:off x="6087723" y="405961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1" name="Oval 86">
                <a:extLst>
                  <a:ext uri="{FF2B5EF4-FFF2-40B4-BE49-F238E27FC236}">
                    <a16:creationId xmlns:a16="http://schemas.microsoft.com/office/drawing/2014/main" id="{BA7CFAD6-58E5-471D-A918-3B65F841BE7F}"/>
                  </a:ext>
                </a:extLst>
              </p:cNvPr>
              <p:cNvSpPr/>
              <p:nvPr/>
            </p:nvSpPr>
            <p:spPr>
              <a:xfrm>
                <a:off x="6087723" y="3577278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2" name="Oval 88">
                <a:extLst>
                  <a:ext uri="{FF2B5EF4-FFF2-40B4-BE49-F238E27FC236}">
                    <a16:creationId xmlns:a16="http://schemas.microsoft.com/office/drawing/2014/main" id="{841631EC-2071-40FD-8B95-C1D88DBE4279}"/>
                  </a:ext>
                </a:extLst>
              </p:cNvPr>
              <p:cNvSpPr/>
              <p:nvPr/>
            </p:nvSpPr>
            <p:spPr>
              <a:xfrm>
                <a:off x="6510232" y="261260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3" name="Oval 89">
                <a:extLst>
                  <a:ext uri="{FF2B5EF4-FFF2-40B4-BE49-F238E27FC236}">
                    <a16:creationId xmlns:a16="http://schemas.microsoft.com/office/drawing/2014/main" id="{FBC01DA3-719F-4E78-9FA9-3A16937883C3}"/>
                  </a:ext>
                </a:extLst>
              </p:cNvPr>
              <p:cNvSpPr/>
              <p:nvPr/>
            </p:nvSpPr>
            <p:spPr>
              <a:xfrm>
                <a:off x="6511537" y="309494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4" name="Oval 90">
                <a:extLst>
                  <a:ext uri="{FF2B5EF4-FFF2-40B4-BE49-F238E27FC236}">
                    <a16:creationId xmlns:a16="http://schemas.microsoft.com/office/drawing/2014/main" id="{762CF5F4-32EC-4F2B-9687-A0BE2962DAE5}"/>
                  </a:ext>
                </a:extLst>
              </p:cNvPr>
              <p:cNvSpPr/>
              <p:nvPr/>
            </p:nvSpPr>
            <p:spPr>
              <a:xfrm>
                <a:off x="6511537" y="3577278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5" name="Oval 91">
                <a:extLst>
                  <a:ext uri="{FF2B5EF4-FFF2-40B4-BE49-F238E27FC236}">
                    <a16:creationId xmlns:a16="http://schemas.microsoft.com/office/drawing/2014/main" id="{C78C04F3-8C5A-4880-B216-D22DDBABBE20}"/>
                  </a:ext>
                </a:extLst>
              </p:cNvPr>
              <p:cNvSpPr/>
              <p:nvPr/>
            </p:nvSpPr>
            <p:spPr>
              <a:xfrm>
                <a:off x="6511537" y="454195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6" name="Oval 92">
                <a:extLst>
                  <a:ext uri="{FF2B5EF4-FFF2-40B4-BE49-F238E27FC236}">
                    <a16:creationId xmlns:a16="http://schemas.microsoft.com/office/drawing/2014/main" id="{D4128215-47B7-4B7E-AE96-C7F9989E1D20}"/>
                  </a:ext>
                </a:extLst>
              </p:cNvPr>
              <p:cNvSpPr/>
              <p:nvPr/>
            </p:nvSpPr>
            <p:spPr>
              <a:xfrm>
                <a:off x="6518411" y="405961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7" name="Oval 94">
                <a:extLst>
                  <a:ext uri="{FF2B5EF4-FFF2-40B4-BE49-F238E27FC236}">
                    <a16:creationId xmlns:a16="http://schemas.microsoft.com/office/drawing/2014/main" id="{0059991D-6B0E-4C76-A082-F875D5D92D8D}"/>
                  </a:ext>
                </a:extLst>
              </p:cNvPr>
              <p:cNvSpPr/>
              <p:nvPr/>
            </p:nvSpPr>
            <p:spPr>
              <a:xfrm>
                <a:off x="6940920" y="261260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8" name="Oval 95">
                <a:extLst>
                  <a:ext uri="{FF2B5EF4-FFF2-40B4-BE49-F238E27FC236}">
                    <a16:creationId xmlns:a16="http://schemas.microsoft.com/office/drawing/2014/main" id="{45473B7B-D8B7-4061-8E91-1B203F80DC75}"/>
                  </a:ext>
                </a:extLst>
              </p:cNvPr>
              <p:cNvSpPr/>
              <p:nvPr/>
            </p:nvSpPr>
            <p:spPr>
              <a:xfrm>
                <a:off x="6942224" y="309494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9" name="Oval 96">
                <a:extLst>
                  <a:ext uri="{FF2B5EF4-FFF2-40B4-BE49-F238E27FC236}">
                    <a16:creationId xmlns:a16="http://schemas.microsoft.com/office/drawing/2014/main" id="{8A1C6A93-DA5C-48D2-BBEA-A25130FBF4C9}"/>
                  </a:ext>
                </a:extLst>
              </p:cNvPr>
              <p:cNvSpPr/>
              <p:nvPr/>
            </p:nvSpPr>
            <p:spPr>
              <a:xfrm>
                <a:off x="6942224" y="3577278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0" name="Oval 98">
                <a:extLst>
                  <a:ext uri="{FF2B5EF4-FFF2-40B4-BE49-F238E27FC236}">
                    <a16:creationId xmlns:a16="http://schemas.microsoft.com/office/drawing/2014/main" id="{25B4CA6E-A15C-49A4-9CD9-938B427FA7EC}"/>
                  </a:ext>
                </a:extLst>
              </p:cNvPr>
              <p:cNvSpPr/>
              <p:nvPr/>
            </p:nvSpPr>
            <p:spPr>
              <a:xfrm>
                <a:off x="6942224" y="405961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1" name="Oval 99">
                <a:extLst>
                  <a:ext uri="{FF2B5EF4-FFF2-40B4-BE49-F238E27FC236}">
                    <a16:creationId xmlns:a16="http://schemas.microsoft.com/office/drawing/2014/main" id="{ED029EAA-1492-4526-8163-6E0D5BCC2ADB}"/>
                  </a:ext>
                </a:extLst>
              </p:cNvPr>
              <p:cNvSpPr/>
              <p:nvPr/>
            </p:nvSpPr>
            <p:spPr>
              <a:xfrm>
                <a:off x="6942224" y="454195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2" name="Oval 100">
                <a:extLst>
                  <a:ext uri="{FF2B5EF4-FFF2-40B4-BE49-F238E27FC236}">
                    <a16:creationId xmlns:a16="http://schemas.microsoft.com/office/drawing/2014/main" id="{C6276B6B-99FD-44AC-87E4-8D98884D55EB}"/>
                  </a:ext>
                </a:extLst>
              </p:cNvPr>
              <p:cNvSpPr/>
              <p:nvPr/>
            </p:nvSpPr>
            <p:spPr>
              <a:xfrm>
                <a:off x="7364733" y="261260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3" name="Oval 101">
                <a:extLst>
                  <a:ext uri="{FF2B5EF4-FFF2-40B4-BE49-F238E27FC236}">
                    <a16:creationId xmlns:a16="http://schemas.microsoft.com/office/drawing/2014/main" id="{8C12E823-BCE1-43AE-9D4B-6291EA88EAD5}"/>
                  </a:ext>
                </a:extLst>
              </p:cNvPr>
              <p:cNvSpPr/>
              <p:nvPr/>
            </p:nvSpPr>
            <p:spPr>
              <a:xfrm>
                <a:off x="7366037" y="309494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4" name="Oval 102">
                <a:extLst>
                  <a:ext uri="{FF2B5EF4-FFF2-40B4-BE49-F238E27FC236}">
                    <a16:creationId xmlns:a16="http://schemas.microsoft.com/office/drawing/2014/main" id="{D9531B19-8BF7-4F62-B82D-DEBBA935C3E0}"/>
                  </a:ext>
                </a:extLst>
              </p:cNvPr>
              <p:cNvSpPr/>
              <p:nvPr/>
            </p:nvSpPr>
            <p:spPr>
              <a:xfrm>
                <a:off x="7366037" y="4059614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5" name="Oval 103">
                <a:extLst>
                  <a:ext uri="{FF2B5EF4-FFF2-40B4-BE49-F238E27FC236}">
                    <a16:creationId xmlns:a16="http://schemas.microsoft.com/office/drawing/2014/main" id="{E76E3F5A-8CBF-4348-BCEE-7C99ED0500A5}"/>
                  </a:ext>
                </a:extLst>
              </p:cNvPr>
              <p:cNvSpPr/>
              <p:nvPr/>
            </p:nvSpPr>
            <p:spPr>
              <a:xfrm>
                <a:off x="7366037" y="4541951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6" name="Oval 105">
                <a:extLst>
                  <a:ext uri="{FF2B5EF4-FFF2-40B4-BE49-F238E27FC236}">
                    <a16:creationId xmlns:a16="http://schemas.microsoft.com/office/drawing/2014/main" id="{C10EEE71-37B5-4376-A3B4-97953FB1BB67}"/>
                  </a:ext>
                </a:extLst>
              </p:cNvPr>
              <p:cNvSpPr/>
              <p:nvPr/>
            </p:nvSpPr>
            <p:spPr>
              <a:xfrm>
                <a:off x="7366037" y="3577278"/>
                <a:ext cx="299604" cy="306243"/>
              </a:xfrm>
              <a:prstGeom prst="ellipse">
                <a:avLst/>
              </a:prstGeom>
              <a:solidFill>
                <a:srgbClr val="3FCD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7" name="Oval 107">
                <a:extLst>
                  <a:ext uri="{FF2B5EF4-FFF2-40B4-BE49-F238E27FC236}">
                    <a16:creationId xmlns:a16="http://schemas.microsoft.com/office/drawing/2014/main" id="{06A866BA-13EE-4776-8CF6-8C4AD3260AE0}"/>
                  </a:ext>
                </a:extLst>
              </p:cNvPr>
              <p:cNvSpPr/>
              <p:nvPr/>
            </p:nvSpPr>
            <p:spPr>
              <a:xfrm>
                <a:off x="7795420" y="261260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8" name="Oval 108">
                <a:extLst>
                  <a:ext uri="{FF2B5EF4-FFF2-40B4-BE49-F238E27FC236}">
                    <a16:creationId xmlns:a16="http://schemas.microsoft.com/office/drawing/2014/main" id="{48C9A6AE-78A2-4933-BE3C-717DE653FC71}"/>
                  </a:ext>
                </a:extLst>
              </p:cNvPr>
              <p:cNvSpPr/>
              <p:nvPr/>
            </p:nvSpPr>
            <p:spPr>
              <a:xfrm>
                <a:off x="7796725" y="309494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9" name="Oval 109">
                <a:extLst>
                  <a:ext uri="{FF2B5EF4-FFF2-40B4-BE49-F238E27FC236}">
                    <a16:creationId xmlns:a16="http://schemas.microsoft.com/office/drawing/2014/main" id="{CECCDC06-224E-4FEE-AA0F-155A4930164C}"/>
                  </a:ext>
                </a:extLst>
              </p:cNvPr>
              <p:cNvSpPr/>
              <p:nvPr/>
            </p:nvSpPr>
            <p:spPr>
              <a:xfrm>
                <a:off x="7796725" y="3577278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0" name="Oval 111">
                <a:extLst>
                  <a:ext uri="{FF2B5EF4-FFF2-40B4-BE49-F238E27FC236}">
                    <a16:creationId xmlns:a16="http://schemas.microsoft.com/office/drawing/2014/main" id="{89D9DF83-62C4-4FA8-85E5-F69DEAAD6DF4}"/>
                  </a:ext>
                </a:extLst>
              </p:cNvPr>
              <p:cNvSpPr/>
              <p:nvPr/>
            </p:nvSpPr>
            <p:spPr>
              <a:xfrm>
                <a:off x="7796725" y="4059614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1" name="Oval 112">
                <a:extLst>
                  <a:ext uri="{FF2B5EF4-FFF2-40B4-BE49-F238E27FC236}">
                    <a16:creationId xmlns:a16="http://schemas.microsoft.com/office/drawing/2014/main" id="{A6490D95-1A98-4598-BB7B-CCBD5E4C6D33}"/>
                  </a:ext>
                </a:extLst>
              </p:cNvPr>
              <p:cNvSpPr/>
              <p:nvPr/>
            </p:nvSpPr>
            <p:spPr>
              <a:xfrm>
                <a:off x="7796725" y="4541951"/>
                <a:ext cx="299604" cy="306243"/>
              </a:xfrm>
              <a:prstGeom prst="ellipse">
                <a:avLst/>
              </a:prstGeom>
              <a:solidFill>
                <a:srgbClr val="FF0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2" name="Oval 113">
                <a:extLst>
                  <a:ext uri="{FF2B5EF4-FFF2-40B4-BE49-F238E27FC236}">
                    <a16:creationId xmlns:a16="http://schemas.microsoft.com/office/drawing/2014/main" id="{27FF14EA-5EFE-4752-B796-D1DC1210795E}"/>
                  </a:ext>
                </a:extLst>
              </p:cNvPr>
              <p:cNvSpPr/>
              <p:nvPr/>
            </p:nvSpPr>
            <p:spPr>
              <a:xfrm>
                <a:off x="8219234" y="261260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3" name="Oval 114">
                <a:extLst>
                  <a:ext uri="{FF2B5EF4-FFF2-40B4-BE49-F238E27FC236}">
                    <a16:creationId xmlns:a16="http://schemas.microsoft.com/office/drawing/2014/main" id="{64AB35FA-59DA-4B6F-9BA2-77FA97296A1A}"/>
                  </a:ext>
                </a:extLst>
              </p:cNvPr>
              <p:cNvSpPr/>
              <p:nvPr/>
            </p:nvSpPr>
            <p:spPr>
              <a:xfrm>
                <a:off x="8220538" y="309494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4" name="Oval 115">
                <a:extLst>
                  <a:ext uri="{FF2B5EF4-FFF2-40B4-BE49-F238E27FC236}">
                    <a16:creationId xmlns:a16="http://schemas.microsoft.com/office/drawing/2014/main" id="{64924DEC-9D49-4019-A597-AED3C542B263}"/>
                  </a:ext>
                </a:extLst>
              </p:cNvPr>
              <p:cNvSpPr/>
              <p:nvPr/>
            </p:nvSpPr>
            <p:spPr>
              <a:xfrm>
                <a:off x="8220538" y="4059614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5" name="Oval 116">
                <a:extLst>
                  <a:ext uri="{FF2B5EF4-FFF2-40B4-BE49-F238E27FC236}">
                    <a16:creationId xmlns:a16="http://schemas.microsoft.com/office/drawing/2014/main" id="{4B5DC590-0949-45F6-AEF0-3F11BF8C6B72}"/>
                  </a:ext>
                </a:extLst>
              </p:cNvPr>
              <p:cNvSpPr/>
              <p:nvPr/>
            </p:nvSpPr>
            <p:spPr>
              <a:xfrm>
                <a:off x="8220538" y="3577278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6" name="Oval 117">
                <a:extLst>
                  <a:ext uri="{FF2B5EF4-FFF2-40B4-BE49-F238E27FC236}">
                    <a16:creationId xmlns:a16="http://schemas.microsoft.com/office/drawing/2014/main" id="{1CCD5969-827A-4435-9C1F-4FC256B4845B}"/>
                  </a:ext>
                </a:extLst>
              </p:cNvPr>
              <p:cNvSpPr/>
              <p:nvPr/>
            </p:nvSpPr>
            <p:spPr>
              <a:xfrm>
                <a:off x="8220538" y="4541951"/>
                <a:ext cx="299604" cy="306243"/>
              </a:xfrm>
              <a:prstGeom prst="ellipse">
                <a:avLst/>
              </a:prstGeom>
              <a:solidFill>
                <a:srgbClr val="66FF6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07" name="Group 9">
            <a:extLst>
              <a:ext uri="{FF2B5EF4-FFF2-40B4-BE49-F238E27FC236}">
                <a16:creationId xmlns:a16="http://schemas.microsoft.com/office/drawing/2014/main" id="{D3FA7695-939B-4E09-AD12-B30B0E837185}"/>
              </a:ext>
            </a:extLst>
          </p:cNvPr>
          <p:cNvGrpSpPr>
            <a:grpSpLocks noChangeAspect="1"/>
          </p:cNvGrpSpPr>
          <p:nvPr/>
        </p:nvGrpSpPr>
        <p:grpSpPr>
          <a:xfrm>
            <a:off x="4723723" y="5903213"/>
            <a:ext cx="2716611" cy="728660"/>
            <a:chOff x="539690" y="2609274"/>
            <a:chExt cx="7556639" cy="2238920"/>
          </a:xfrm>
        </p:grpSpPr>
        <p:sp>
          <p:nvSpPr>
            <p:cNvPr id="108" name="Oval 10">
              <a:extLst>
                <a:ext uri="{FF2B5EF4-FFF2-40B4-BE49-F238E27FC236}">
                  <a16:creationId xmlns:a16="http://schemas.microsoft.com/office/drawing/2014/main" id="{77B45438-4950-4BEC-8916-5BA22906377C}"/>
                </a:ext>
              </a:extLst>
            </p:cNvPr>
            <p:cNvSpPr/>
            <p:nvPr/>
          </p:nvSpPr>
          <p:spPr>
            <a:xfrm>
              <a:off x="982719" y="261260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9" name="Oval 11">
              <a:extLst>
                <a:ext uri="{FF2B5EF4-FFF2-40B4-BE49-F238E27FC236}">
                  <a16:creationId xmlns:a16="http://schemas.microsoft.com/office/drawing/2014/main" id="{D22917A5-0A37-4F28-B07D-89A33C818E52}"/>
                </a:ext>
              </a:extLst>
            </p:cNvPr>
            <p:cNvSpPr/>
            <p:nvPr/>
          </p:nvSpPr>
          <p:spPr>
            <a:xfrm>
              <a:off x="984023" y="309494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0" name="Oval 12">
              <a:extLst>
                <a:ext uri="{FF2B5EF4-FFF2-40B4-BE49-F238E27FC236}">
                  <a16:creationId xmlns:a16="http://schemas.microsoft.com/office/drawing/2014/main" id="{61AD8A7D-860F-4365-9EB3-0731D4A9D6FB}"/>
                </a:ext>
              </a:extLst>
            </p:cNvPr>
            <p:cNvSpPr/>
            <p:nvPr/>
          </p:nvSpPr>
          <p:spPr>
            <a:xfrm>
              <a:off x="984023" y="3577278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1" name="Oval 13">
              <a:extLst>
                <a:ext uri="{FF2B5EF4-FFF2-40B4-BE49-F238E27FC236}">
                  <a16:creationId xmlns:a16="http://schemas.microsoft.com/office/drawing/2014/main" id="{B8A29593-71F3-4F6C-9C7C-E946FD1C814A}"/>
                </a:ext>
              </a:extLst>
            </p:cNvPr>
            <p:cNvSpPr/>
            <p:nvPr/>
          </p:nvSpPr>
          <p:spPr>
            <a:xfrm>
              <a:off x="984023" y="405961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2" name="Oval 14">
              <a:extLst>
                <a:ext uri="{FF2B5EF4-FFF2-40B4-BE49-F238E27FC236}">
                  <a16:creationId xmlns:a16="http://schemas.microsoft.com/office/drawing/2014/main" id="{D08B0113-1D41-480A-B3A5-79F27D3EE68F}"/>
                </a:ext>
              </a:extLst>
            </p:cNvPr>
            <p:cNvSpPr/>
            <p:nvPr/>
          </p:nvSpPr>
          <p:spPr>
            <a:xfrm>
              <a:off x="984023" y="454195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3" name="Oval 16">
              <a:extLst>
                <a:ext uri="{FF2B5EF4-FFF2-40B4-BE49-F238E27FC236}">
                  <a16:creationId xmlns:a16="http://schemas.microsoft.com/office/drawing/2014/main" id="{BC29428A-5C99-45E0-9306-87A1AFCE2DE3}"/>
                </a:ext>
              </a:extLst>
            </p:cNvPr>
            <p:cNvSpPr/>
            <p:nvPr/>
          </p:nvSpPr>
          <p:spPr>
            <a:xfrm>
              <a:off x="1406532" y="261260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4" name="Oval 17">
              <a:extLst>
                <a:ext uri="{FF2B5EF4-FFF2-40B4-BE49-F238E27FC236}">
                  <a16:creationId xmlns:a16="http://schemas.microsoft.com/office/drawing/2014/main" id="{B0643112-2B0A-4556-9197-7DC886F43649}"/>
                </a:ext>
              </a:extLst>
            </p:cNvPr>
            <p:cNvSpPr/>
            <p:nvPr/>
          </p:nvSpPr>
          <p:spPr>
            <a:xfrm>
              <a:off x="1407836" y="309494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5" name="Oval 18">
              <a:extLst>
                <a:ext uri="{FF2B5EF4-FFF2-40B4-BE49-F238E27FC236}">
                  <a16:creationId xmlns:a16="http://schemas.microsoft.com/office/drawing/2014/main" id="{2A87134F-4D11-4E42-9693-E3D86B4A0068}"/>
                </a:ext>
              </a:extLst>
            </p:cNvPr>
            <p:cNvSpPr/>
            <p:nvPr/>
          </p:nvSpPr>
          <p:spPr>
            <a:xfrm>
              <a:off x="1407836" y="405961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6" name="Oval 19">
              <a:extLst>
                <a:ext uri="{FF2B5EF4-FFF2-40B4-BE49-F238E27FC236}">
                  <a16:creationId xmlns:a16="http://schemas.microsoft.com/office/drawing/2014/main" id="{F7112C92-9DAD-46AC-B441-05883E309655}"/>
                </a:ext>
              </a:extLst>
            </p:cNvPr>
            <p:cNvSpPr/>
            <p:nvPr/>
          </p:nvSpPr>
          <p:spPr>
            <a:xfrm>
              <a:off x="1407836" y="3577278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7" name="Oval 20">
              <a:extLst>
                <a:ext uri="{FF2B5EF4-FFF2-40B4-BE49-F238E27FC236}">
                  <a16:creationId xmlns:a16="http://schemas.microsoft.com/office/drawing/2014/main" id="{22DBDAE5-63E5-4D2A-A21F-388D81601DCD}"/>
                </a:ext>
              </a:extLst>
            </p:cNvPr>
            <p:cNvSpPr/>
            <p:nvPr/>
          </p:nvSpPr>
          <p:spPr>
            <a:xfrm>
              <a:off x="1407836" y="454195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8" name="Oval 22">
              <a:extLst>
                <a:ext uri="{FF2B5EF4-FFF2-40B4-BE49-F238E27FC236}">
                  <a16:creationId xmlns:a16="http://schemas.microsoft.com/office/drawing/2014/main" id="{61228149-5769-4378-B4C0-6C974F1AA959}"/>
                </a:ext>
              </a:extLst>
            </p:cNvPr>
            <p:cNvSpPr/>
            <p:nvPr/>
          </p:nvSpPr>
          <p:spPr>
            <a:xfrm>
              <a:off x="1837220" y="261260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9" name="Oval 23">
              <a:extLst>
                <a:ext uri="{FF2B5EF4-FFF2-40B4-BE49-F238E27FC236}">
                  <a16:creationId xmlns:a16="http://schemas.microsoft.com/office/drawing/2014/main" id="{BE6FB65E-C3D0-4DB2-ABC4-31992D3D3459}"/>
                </a:ext>
              </a:extLst>
            </p:cNvPr>
            <p:cNvSpPr/>
            <p:nvPr/>
          </p:nvSpPr>
          <p:spPr>
            <a:xfrm>
              <a:off x="1838524" y="309494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0" name="Oval 24">
              <a:extLst>
                <a:ext uri="{FF2B5EF4-FFF2-40B4-BE49-F238E27FC236}">
                  <a16:creationId xmlns:a16="http://schemas.microsoft.com/office/drawing/2014/main" id="{908279FF-42E0-44A2-BFB4-1B0A3019BCE8}"/>
                </a:ext>
              </a:extLst>
            </p:cNvPr>
            <p:cNvSpPr/>
            <p:nvPr/>
          </p:nvSpPr>
          <p:spPr>
            <a:xfrm>
              <a:off x="1838524" y="405961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1" name="Oval 25">
              <a:extLst>
                <a:ext uri="{FF2B5EF4-FFF2-40B4-BE49-F238E27FC236}">
                  <a16:creationId xmlns:a16="http://schemas.microsoft.com/office/drawing/2014/main" id="{D2D075C8-9988-4A60-9286-1F5140267102}"/>
                </a:ext>
              </a:extLst>
            </p:cNvPr>
            <p:cNvSpPr/>
            <p:nvPr/>
          </p:nvSpPr>
          <p:spPr>
            <a:xfrm>
              <a:off x="1838524" y="3577278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2" name="Oval 26">
              <a:extLst>
                <a:ext uri="{FF2B5EF4-FFF2-40B4-BE49-F238E27FC236}">
                  <a16:creationId xmlns:a16="http://schemas.microsoft.com/office/drawing/2014/main" id="{1F5625F9-05EF-4F17-ADAF-E32399FE8864}"/>
                </a:ext>
              </a:extLst>
            </p:cNvPr>
            <p:cNvSpPr/>
            <p:nvPr/>
          </p:nvSpPr>
          <p:spPr>
            <a:xfrm>
              <a:off x="1838524" y="454195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3" name="Oval 28">
              <a:extLst>
                <a:ext uri="{FF2B5EF4-FFF2-40B4-BE49-F238E27FC236}">
                  <a16:creationId xmlns:a16="http://schemas.microsoft.com/office/drawing/2014/main" id="{FA3C2E97-DC8A-4BB3-88A6-92F6C54BC8F4}"/>
                </a:ext>
              </a:extLst>
            </p:cNvPr>
            <p:cNvSpPr/>
            <p:nvPr/>
          </p:nvSpPr>
          <p:spPr>
            <a:xfrm>
              <a:off x="2261033" y="261260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9" name="Oval 29">
              <a:extLst>
                <a:ext uri="{FF2B5EF4-FFF2-40B4-BE49-F238E27FC236}">
                  <a16:creationId xmlns:a16="http://schemas.microsoft.com/office/drawing/2014/main" id="{2A438EAB-31C3-496F-A739-0AFD948FE974}"/>
                </a:ext>
              </a:extLst>
            </p:cNvPr>
            <p:cNvSpPr/>
            <p:nvPr/>
          </p:nvSpPr>
          <p:spPr>
            <a:xfrm>
              <a:off x="2262337" y="309494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0" name="Oval 30">
              <a:extLst>
                <a:ext uri="{FF2B5EF4-FFF2-40B4-BE49-F238E27FC236}">
                  <a16:creationId xmlns:a16="http://schemas.microsoft.com/office/drawing/2014/main" id="{EC1DBEBC-695A-41A9-ABC4-DA659B4B177B}"/>
                </a:ext>
              </a:extLst>
            </p:cNvPr>
            <p:cNvSpPr/>
            <p:nvPr/>
          </p:nvSpPr>
          <p:spPr>
            <a:xfrm>
              <a:off x="2260738" y="405961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1" name="Oval 31">
              <a:extLst>
                <a:ext uri="{FF2B5EF4-FFF2-40B4-BE49-F238E27FC236}">
                  <a16:creationId xmlns:a16="http://schemas.microsoft.com/office/drawing/2014/main" id="{D44E0B04-7BFE-4251-9A16-C92A65F83423}"/>
                </a:ext>
              </a:extLst>
            </p:cNvPr>
            <p:cNvSpPr/>
            <p:nvPr/>
          </p:nvSpPr>
          <p:spPr>
            <a:xfrm>
              <a:off x="2260738" y="3577278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2" name="Oval 32">
              <a:extLst>
                <a:ext uri="{FF2B5EF4-FFF2-40B4-BE49-F238E27FC236}">
                  <a16:creationId xmlns:a16="http://schemas.microsoft.com/office/drawing/2014/main" id="{6E379668-CF15-45E3-B3DF-D3FC9E04DF1D}"/>
                </a:ext>
              </a:extLst>
            </p:cNvPr>
            <p:cNvSpPr/>
            <p:nvPr/>
          </p:nvSpPr>
          <p:spPr>
            <a:xfrm>
              <a:off x="2260738" y="454195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3" name="Oval 34">
              <a:extLst>
                <a:ext uri="{FF2B5EF4-FFF2-40B4-BE49-F238E27FC236}">
                  <a16:creationId xmlns:a16="http://schemas.microsoft.com/office/drawing/2014/main" id="{862BC467-F85B-4A5F-9D4C-3B001F77FBA5}"/>
                </a:ext>
              </a:extLst>
            </p:cNvPr>
            <p:cNvSpPr/>
            <p:nvPr/>
          </p:nvSpPr>
          <p:spPr>
            <a:xfrm>
              <a:off x="2683247" y="261260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4" name="Oval 35">
              <a:extLst>
                <a:ext uri="{FF2B5EF4-FFF2-40B4-BE49-F238E27FC236}">
                  <a16:creationId xmlns:a16="http://schemas.microsoft.com/office/drawing/2014/main" id="{2349A1B6-BA5C-4DE6-8C54-BFA4980E2320}"/>
                </a:ext>
              </a:extLst>
            </p:cNvPr>
            <p:cNvSpPr/>
            <p:nvPr/>
          </p:nvSpPr>
          <p:spPr>
            <a:xfrm>
              <a:off x="2684551" y="309494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5" name="Oval 36">
              <a:extLst>
                <a:ext uri="{FF2B5EF4-FFF2-40B4-BE49-F238E27FC236}">
                  <a16:creationId xmlns:a16="http://schemas.microsoft.com/office/drawing/2014/main" id="{DC2EDF39-824F-4F3B-8871-B0A36ABC0C81}"/>
                </a:ext>
              </a:extLst>
            </p:cNvPr>
            <p:cNvSpPr/>
            <p:nvPr/>
          </p:nvSpPr>
          <p:spPr>
            <a:xfrm>
              <a:off x="2684551" y="405961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6" name="Oval 37">
              <a:extLst>
                <a:ext uri="{FF2B5EF4-FFF2-40B4-BE49-F238E27FC236}">
                  <a16:creationId xmlns:a16="http://schemas.microsoft.com/office/drawing/2014/main" id="{289088E7-BDCF-4894-B0AA-24264233DE79}"/>
                </a:ext>
              </a:extLst>
            </p:cNvPr>
            <p:cNvSpPr/>
            <p:nvPr/>
          </p:nvSpPr>
          <p:spPr>
            <a:xfrm>
              <a:off x="2684551" y="3577278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7" name="Oval 38">
              <a:extLst>
                <a:ext uri="{FF2B5EF4-FFF2-40B4-BE49-F238E27FC236}">
                  <a16:creationId xmlns:a16="http://schemas.microsoft.com/office/drawing/2014/main" id="{6FA80203-8AAF-4271-B85D-B95A03E10F67}"/>
                </a:ext>
              </a:extLst>
            </p:cNvPr>
            <p:cNvSpPr/>
            <p:nvPr/>
          </p:nvSpPr>
          <p:spPr>
            <a:xfrm>
              <a:off x="2684551" y="454195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8" name="Oval 40">
              <a:extLst>
                <a:ext uri="{FF2B5EF4-FFF2-40B4-BE49-F238E27FC236}">
                  <a16:creationId xmlns:a16="http://schemas.microsoft.com/office/drawing/2014/main" id="{4D18577D-7D89-4784-B45C-6318B56C5A33}"/>
                </a:ext>
              </a:extLst>
            </p:cNvPr>
            <p:cNvSpPr/>
            <p:nvPr/>
          </p:nvSpPr>
          <p:spPr>
            <a:xfrm>
              <a:off x="3107060" y="261260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9" name="Oval 41">
              <a:extLst>
                <a:ext uri="{FF2B5EF4-FFF2-40B4-BE49-F238E27FC236}">
                  <a16:creationId xmlns:a16="http://schemas.microsoft.com/office/drawing/2014/main" id="{43CB0B51-EF6A-43A2-B122-7F6068C8167F}"/>
                </a:ext>
              </a:extLst>
            </p:cNvPr>
            <p:cNvSpPr/>
            <p:nvPr/>
          </p:nvSpPr>
          <p:spPr>
            <a:xfrm>
              <a:off x="3108364" y="309494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0" name="Oval 42">
              <a:extLst>
                <a:ext uri="{FF2B5EF4-FFF2-40B4-BE49-F238E27FC236}">
                  <a16:creationId xmlns:a16="http://schemas.microsoft.com/office/drawing/2014/main" id="{DB333FCB-6841-4D0A-85B9-8701DFDD36C0}"/>
                </a:ext>
              </a:extLst>
            </p:cNvPr>
            <p:cNvSpPr/>
            <p:nvPr/>
          </p:nvSpPr>
          <p:spPr>
            <a:xfrm>
              <a:off x="3108364" y="3577278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1" name="Oval 44">
              <a:extLst>
                <a:ext uri="{FF2B5EF4-FFF2-40B4-BE49-F238E27FC236}">
                  <a16:creationId xmlns:a16="http://schemas.microsoft.com/office/drawing/2014/main" id="{C559AF06-F20B-4FDC-B2BC-5F648C405A6F}"/>
                </a:ext>
              </a:extLst>
            </p:cNvPr>
            <p:cNvSpPr/>
            <p:nvPr/>
          </p:nvSpPr>
          <p:spPr>
            <a:xfrm>
              <a:off x="3115238" y="405961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2" name="Oval 45">
              <a:extLst>
                <a:ext uri="{FF2B5EF4-FFF2-40B4-BE49-F238E27FC236}">
                  <a16:creationId xmlns:a16="http://schemas.microsoft.com/office/drawing/2014/main" id="{D63912A9-D987-4DCC-BD66-91BECC217FDD}"/>
                </a:ext>
              </a:extLst>
            </p:cNvPr>
            <p:cNvSpPr/>
            <p:nvPr/>
          </p:nvSpPr>
          <p:spPr>
            <a:xfrm>
              <a:off x="3115238" y="454195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3" name="Oval 46">
              <a:extLst>
                <a:ext uri="{FF2B5EF4-FFF2-40B4-BE49-F238E27FC236}">
                  <a16:creationId xmlns:a16="http://schemas.microsoft.com/office/drawing/2014/main" id="{C4F03D82-D7BA-44C6-B0DF-F218E526C7BD}"/>
                </a:ext>
              </a:extLst>
            </p:cNvPr>
            <p:cNvSpPr/>
            <p:nvPr/>
          </p:nvSpPr>
          <p:spPr>
            <a:xfrm>
              <a:off x="3537748" y="261260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4" name="Oval 47">
              <a:extLst>
                <a:ext uri="{FF2B5EF4-FFF2-40B4-BE49-F238E27FC236}">
                  <a16:creationId xmlns:a16="http://schemas.microsoft.com/office/drawing/2014/main" id="{7893A91D-E7FE-4844-B4F3-C11119B7A89E}"/>
                </a:ext>
              </a:extLst>
            </p:cNvPr>
            <p:cNvSpPr/>
            <p:nvPr/>
          </p:nvSpPr>
          <p:spPr>
            <a:xfrm>
              <a:off x="3539052" y="309494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5" name="Oval 48">
              <a:extLst>
                <a:ext uri="{FF2B5EF4-FFF2-40B4-BE49-F238E27FC236}">
                  <a16:creationId xmlns:a16="http://schemas.microsoft.com/office/drawing/2014/main" id="{1B12C697-FA49-4BD3-8FCE-7E878C8A7842}"/>
                </a:ext>
              </a:extLst>
            </p:cNvPr>
            <p:cNvSpPr/>
            <p:nvPr/>
          </p:nvSpPr>
          <p:spPr>
            <a:xfrm>
              <a:off x="3539052" y="405961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6" name="Oval 49">
              <a:extLst>
                <a:ext uri="{FF2B5EF4-FFF2-40B4-BE49-F238E27FC236}">
                  <a16:creationId xmlns:a16="http://schemas.microsoft.com/office/drawing/2014/main" id="{4C2D65F0-1ACD-4BC1-86EE-ADDD4EABCC7E}"/>
                </a:ext>
              </a:extLst>
            </p:cNvPr>
            <p:cNvSpPr/>
            <p:nvPr/>
          </p:nvSpPr>
          <p:spPr>
            <a:xfrm>
              <a:off x="3539052" y="3577278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7" name="Oval 51">
              <a:extLst>
                <a:ext uri="{FF2B5EF4-FFF2-40B4-BE49-F238E27FC236}">
                  <a16:creationId xmlns:a16="http://schemas.microsoft.com/office/drawing/2014/main" id="{26802B22-1875-4161-A69A-18A51547AF31}"/>
                </a:ext>
              </a:extLst>
            </p:cNvPr>
            <p:cNvSpPr/>
            <p:nvPr/>
          </p:nvSpPr>
          <p:spPr>
            <a:xfrm>
              <a:off x="3539052" y="454195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8" name="Oval 52">
              <a:extLst>
                <a:ext uri="{FF2B5EF4-FFF2-40B4-BE49-F238E27FC236}">
                  <a16:creationId xmlns:a16="http://schemas.microsoft.com/office/drawing/2014/main" id="{627217A9-EC1F-49D0-8815-373AFDA7D115}"/>
                </a:ext>
              </a:extLst>
            </p:cNvPr>
            <p:cNvSpPr/>
            <p:nvPr/>
          </p:nvSpPr>
          <p:spPr>
            <a:xfrm>
              <a:off x="3961561" y="261260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9" name="Oval 53">
              <a:extLst>
                <a:ext uri="{FF2B5EF4-FFF2-40B4-BE49-F238E27FC236}">
                  <a16:creationId xmlns:a16="http://schemas.microsoft.com/office/drawing/2014/main" id="{DAF5785D-2A0E-40C2-8A2E-DBDC5770710F}"/>
                </a:ext>
              </a:extLst>
            </p:cNvPr>
            <p:cNvSpPr/>
            <p:nvPr/>
          </p:nvSpPr>
          <p:spPr>
            <a:xfrm>
              <a:off x="3962865" y="309494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0" name="Oval 54">
              <a:extLst>
                <a:ext uri="{FF2B5EF4-FFF2-40B4-BE49-F238E27FC236}">
                  <a16:creationId xmlns:a16="http://schemas.microsoft.com/office/drawing/2014/main" id="{2AF349E4-07A0-444E-AE42-FE8A0625DE84}"/>
                </a:ext>
              </a:extLst>
            </p:cNvPr>
            <p:cNvSpPr/>
            <p:nvPr/>
          </p:nvSpPr>
          <p:spPr>
            <a:xfrm>
              <a:off x="3962865" y="405961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1" name="Oval 55">
              <a:extLst>
                <a:ext uri="{FF2B5EF4-FFF2-40B4-BE49-F238E27FC236}">
                  <a16:creationId xmlns:a16="http://schemas.microsoft.com/office/drawing/2014/main" id="{E72A1107-FD6B-4308-A075-87F67A537E5E}"/>
                </a:ext>
              </a:extLst>
            </p:cNvPr>
            <p:cNvSpPr/>
            <p:nvPr/>
          </p:nvSpPr>
          <p:spPr>
            <a:xfrm>
              <a:off x="3962865" y="3577278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2" name="Oval 56">
              <a:extLst>
                <a:ext uri="{FF2B5EF4-FFF2-40B4-BE49-F238E27FC236}">
                  <a16:creationId xmlns:a16="http://schemas.microsoft.com/office/drawing/2014/main" id="{DE5254D3-84C1-4B82-9C5C-8A6A61B3B65E}"/>
                </a:ext>
              </a:extLst>
            </p:cNvPr>
            <p:cNvSpPr/>
            <p:nvPr/>
          </p:nvSpPr>
          <p:spPr>
            <a:xfrm>
              <a:off x="3962865" y="454195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3" name="Oval 58">
              <a:extLst>
                <a:ext uri="{FF2B5EF4-FFF2-40B4-BE49-F238E27FC236}">
                  <a16:creationId xmlns:a16="http://schemas.microsoft.com/office/drawing/2014/main" id="{2789E514-9AD9-4942-BE02-C67C1C390CED}"/>
                </a:ext>
              </a:extLst>
            </p:cNvPr>
            <p:cNvSpPr/>
            <p:nvPr/>
          </p:nvSpPr>
          <p:spPr>
            <a:xfrm>
              <a:off x="4385891" y="261260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4" name="Oval 59">
              <a:extLst>
                <a:ext uri="{FF2B5EF4-FFF2-40B4-BE49-F238E27FC236}">
                  <a16:creationId xmlns:a16="http://schemas.microsoft.com/office/drawing/2014/main" id="{4FAF28A3-0247-4CDB-93C5-E946AB137A87}"/>
                </a:ext>
              </a:extLst>
            </p:cNvPr>
            <p:cNvSpPr/>
            <p:nvPr/>
          </p:nvSpPr>
          <p:spPr>
            <a:xfrm>
              <a:off x="4387196" y="309494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5" name="Oval 60">
              <a:extLst>
                <a:ext uri="{FF2B5EF4-FFF2-40B4-BE49-F238E27FC236}">
                  <a16:creationId xmlns:a16="http://schemas.microsoft.com/office/drawing/2014/main" id="{D0102D2E-2370-46B1-8C9D-B9D7F8C69671}"/>
                </a:ext>
              </a:extLst>
            </p:cNvPr>
            <p:cNvSpPr/>
            <p:nvPr/>
          </p:nvSpPr>
          <p:spPr>
            <a:xfrm>
              <a:off x="4387196" y="454195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6" name="Oval 62">
              <a:extLst>
                <a:ext uri="{FF2B5EF4-FFF2-40B4-BE49-F238E27FC236}">
                  <a16:creationId xmlns:a16="http://schemas.microsoft.com/office/drawing/2014/main" id="{294445C9-6B22-4CE2-B204-3B4BCF9DD4B3}"/>
                </a:ext>
              </a:extLst>
            </p:cNvPr>
            <p:cNvSpPr/>
            <p:nvPr/>
          </p:nvSpPr>
          <p:spPr>
            <a:xfrm>
              <a:off x="4387196" y="405961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7" name="Oval 63">
              <a:extLst>
                <a:ext uri="{FF2B5EF4-FFF2-40B4-BE49-F238E27FC236}">
                  <a16:creationId xmlns:a16="http://schemas.microsoft.com/office/drawing/2014/main" id="{9F7688C7-4C27-449D-95F8-E49F59717E76}"/>
                </a:ext>
              </a:extLst>
            </p:cNvPr>
            <p:cNvSpPr/>
            <p:nvPr/>
          </p:nvSpPr>
          <p:spPr>
            <a:xfrm>
              <a:off x="4387196" y="3577278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8" name="Oval 64">
              <a:extLst>
                <a:ext uri="{FF2B5EF4-FFF2-40B4-BE49-F238E27FC236}">
                  <a16:creationId xmlns:a16="http://schemas.microsoft.com/office/drawing/2014/main" id="{0A5F8CC4-9BA3-483C-BCD4-3D514EB3A38B}"/>
                </a:ext>
              </a:extLst>
            </p:cNvPr>
            <p:cNvSpPr/>
            <p:nvPr/>
          </p:nvSpPr>
          <p:spPr>
            <a:xfrm>
              <a:off x="4809705" y="261260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9" name="Oval 65">
              <a:extLst>
                <a:ext uri="{FF2B5EF4-FFF2-40B4-BE49-F238E27FC236}">
                  <a16:creationId xmlns:a16="http://schemas.microsoft.com/office/drawing/2014/main" id="{99297D22-9179-40B1-8BCE-1A0217BC76DF}"/>
                </a:ext>
              </a:extLst>
            </p:cNvPr>
            <p:cNvSpPr/>
            <p:nvPr/>
          </p:nvSpPr>
          <p:spPr>
            <a:xfrm>
              <a:off x="4811009" y="309494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0" name="Oval 66">
              <a:extLst>
                <a:ext uri="{FF2B5EF4-FFF2-40B4-BE49-F238E27FC236}">
                  <a16:creationId xmlns:a16="http://schemas.microsoft.com/office/drawing/2014/main" id="{0DE53E08-3461-4EB6-B8C4-FC80EC6C21FD}"/>
                </a:ext>
              </a:extLst>
            </p:cNvPr>
            <p:cNvSpPr/>
            <p:nvPr/>
          </p:nvSpPr>
          <p:spPr>
            <a:xfrm>
              <a:off x="4811009" y="3577278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1" name="Oval 67">
              <a:extLst>
                <a:ext uri="{FF2B5EF4-FFF2-40B4-BE49-F238E27FC236}">
                  <a16:creationId xmlns:a16="http://schemas.microsoft.com/office/drawing/2014/main" id="{474A32C2-1A52-4732-8A46-8286DA7DE510}"/>
                </a:ext>
              </a:extLst>
            </p:cNvPr>
            <p:cNvSpPr/>
            <p:nvPr/>
          </p:nvSpPr>
          <p:spPr>
            <a:xfrm>
              <a:off x="4811009" y="454195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2" name="Oval 68">
              <a:extLst>
                <a:ext uri="{FF2B5EF4-FFF2-40B4-BE49-F238E27FC236}">
                  <a16:creationId xmlns:a16="http://schemas.microsoft.com/office/drawing/2014/main" id="{BACC1469-9110-460E-A26A-B2AC6A941A93}"/>
                </a:ext>
              </a:extLst>
            </p:cNvPr>
            <p:cNvSpPr/>
            <p:nvPr/>
          </p:nvSpPr>
          <p:spPr>
            <a:xfrm>
              <a:off x="4817883" y="405961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3" name="Oval 70">
              <a:extLst>
                <a:ext uri="{FF2B5EF4-FFF2-40B4-BE49-F238E27FC236}">
                  <a16:creationId xmlns:a16="http://schemas.microsoft.com/office/drawing/2014/main" id="{A7463639-385E-456A-B699-7CD63E627811}"/>
                </a:ext>
              </a:extLst>
            </p:cNvPr>
            <p:cNvSpPr/>
            <p:nvPr/>
          </p:nvSpPr>
          <p:spPr>
            <a:xfrm>
              <a:off x="5240392" y="261260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4" name="Oval 71">
              <a:extLst>
                <a:ext uri="{FF2B5EF4-FFF2-40B4-BE49-F238E27FC236}">
                  <a16:creationId xmlns:a16="http://schemas.microsoft.com/office/drawing/2014/main" id="{215C6675-70C4-4F9D-A2E9-FA8EFCC1BB94}"/>
                </a:ext>
              </a:extLst>
            </p:cNvPr>
            <p:cNvSpPr/>
            <p:nvPr/>
          </p:nvSpPr>
          <p:spPr>
            <a:xfrm>
              <a:off x="5241696" y="309494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5" name="Oval 72">
              <a:extLst>
                <a:ext uri="{FF2B5EF4-FFF2-40B4-BE49-F238E27FC236}">
                  <a16:creationId xmlns:a16="http://schemas.microsoft.com/office/drawing/2014/main" id="{E851FDD0-1597-4EE9-80ED-2DBBA2BFF6C7}"/>
                </a:ext>
              </a:extLst>
            </p:cNvPr>
            <p:cNvSpPr/>
            <p:nvPr/>
          </p:nvSpPr>
          <p:spPr>
            <a:xfrm>
              <a:off x="5241696" y="405961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6" name="Oval 73">
              <a:extLst>
                <a:ext uri="{FF2B5EF4-FFF2-40B4-BE49-F238E27FC236}">
                  <a16:creationId xmlns:a16="http://schemas.microsoft.com/office/drawing/2014/main" id="{E3FB0D9F-4F0C-4966-A15D-DCC1CBA4FD72}"/>
                </a:ext>
              </a:extLst>
            </p:cNvPr>
            <p:cNvSpPr/>
            <p:nvPr/>
          </p:nvSpPr>
          <p:spPr>
            <a:xfrm>
              <a:off x="5241696" y="3577278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7" name="Oval 74">
              <a:extLst>
                <a:ext uri="{FF2B5EF4-FFF2-40B4-BE49-F238E27FC236}">
                  <a16:creationId xmlns:a16="http://schemas.microsoft.com/office/drawing/2014/main" id="{00BB6240-D284-4D94-92C9-C97E9F8D099E}"/>
                </a:ext>
              </a:extLst>
            </p:cNvPr>
            <p:cNvSpPr/>
            <p:nvPr/>
          </p:nvSpPr>
          <p:spPr>
            <a:xfrm>
              <a:off x="5241696" y="454195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8" name="Oval 76">
              <a:extLst>
                <a:ext uri="{FF2B5EF4-FFF2-40B4-BE49-F238E27FC236}">
                  <a16:creationId xmlns:a16="http://schemas.microsoft.com/office/drawing/2014/main" id="{502FCE9B-EC6D-4222-9852-D28AC09D2C2D}"/>
                </a:ext>
              </a:extLst>
            </p:cNvPr>
            <p:cNvSpPr/>
            <p:nvPr/>
          </p:nvSpPr>
          <p:spPr>
            <a:xfrm>
              <a:off x="5664205" y="261260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9" name="Oval 77">
              <a:extLst>
                <a:ext uri="{FF2B5EF4-FFF2-40B4-BE49-F238E27FC236}">
                  <a16:creationId xmlns:a16="http://schemas.microsoft.com/office/drawing/2014/main" id="{B2D07768-504B-4665-862B-D5CAEA35822A}"/>
                </a:ext>
              </a:extLst>
            </p:cNvPr>
            <p:cNvSpPr/>
            <p:nvPr/>
          </p:nvSpPr>
          <p:spPr>
            <a:xfrm>
              <a:off x="5665509" y="309494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0" name="Oval 78">
              <a:extLst>
                <a:ext uri="{FF2B5EF4-FFF2-40B4-BE49-F238E27FC236}">
                  <a16:creationId xmlns:a16="http://schemas.microsoft.com/office/drawing/2014/main" id="{C6672FD2-FC1F-4D54-9943-33CCC0D45F84}"/>
                </a:ext>
              </a:extLst>
            </p:cNvPr>
            <p:cNvSpPr/>
            <p:nvPr/>
          </p:nvSpPr>
          <p:spPr>
            <a:xfrm>
              <a:off x="5665509" y="405961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1" name="Oval 79">
              <a:extLst>
                <a:ext uri="{FF2B5EF4-FFF2-40B4-BE49-F238E27FC236}">
                  <a16:creationId xmlns:a16="http://schemas.microsoft.com/office/drawing/2014/main" id="{5A6EEE82-D0EF-4BAA-BDA8-1EF035DA107E}"/>
                </a:ext>
              </a:extLst>
            </p:cNvPr>
            <p:cNvSpPr/>
            <p:nvPr/>
          </p:nvSpPr>
          <p:spPr>
            <a:xfrm>
              <a:off x="5665509" y="3577278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2" name="Oval 80">
              <a:extLst>
                <a:ext uri="{FF2B5EF4-FFF2-40B4-BE49-F238E27FC236}">
                  <a16:creationId xmlns:a16="http://schemas.microsoft.com/office/drawing/2014/main" id="{E777B659-0C51-4CE1-8BF1-8E322677ABF6}"/>
                </a:ext>
              </a:extLst>
            </p:cNvPr>
            <p:cNvSpPr/>
            <p:nvPr/>
          </p:nvSpPr>
          <p:spPr>
            <a:xfrm>
              <a:off x="5665509" y="454195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3" name="Oval 82">
              <a:extLst>
                <a:ext uri="{FF2B5EF4-FFF2-40B4-BE49-F238E27FC236}">
                  <a16:creationId xmlns:a16="http://schemas.microsoft.com/office/drawing/2014/main" id="{3EBA9226-55F1-45BE-A03E-9F720DAB48D0}"/>
                </a:ext>
              </a:extLst>
            </p:cNvPr>
            <p:cNvSpPr/>
            <p:nvPr/>
          </p:nvSpPr>
          <p:spPr>
            <a:xfrm>
              <a:off x="6086419" y="261260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4" name="Oval 83">
              <a:extLst>
                <a:ext uri="{FF2B5EF4-FFF2-40B4-BE49-F238E27FC236}">
                  <a16:creationId xmlns:a16="http://schemas.microsoft.com/office/drawing/2014/main" id="{0D01E109-CEFB-4295-87C3-F3AA23D15F98}"/>
                </a:ext>
              </a:extLst>
            </p:cNvPr>
            <p:cNvSpPr/>
            <p:nvPr/>
          </p:nvSpPr>
          <p:spPr>
            <a:xfrm>
              <a:off x="6087723" y="309494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5" name="Oval 84">
              <a:extLst>
                <a:ext uri="{FF2B5EF4-FFF2-40B4-BE49-F238E27FC236}">
                  <a16:creationId xmlns:a16="http://schemas.microsoft.com/office/drawing/2014/main" id="{899AE56B-0D08-4F32-8F28-8B500CD1677A}"/>
                </a:ext>
              </a:extLst>
            </p:cNvPr>
            <p:cNvSpPr/>
            <p:nvPr/>
          </p:nvSpPr>
          <p:spPr>
            <a:xfrm>
              <a:off x="6087723" y="454195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6" name="Oval 85">
              <a:extLst>
                <a:ext uri="{FF2B5EF4-FFF2-40B4-BE49-F238E27FC236}">
                  <a16:creationId xmlns:a16="http://schemas.microsoft.com/office/drawing/2014/main" id="{5EB6CFD6-AFFD-4114-85ED-5BB7AF2DC6D8}"/>
                </a:ext>
              </a:extLst>
            </p:cNvPr>
            <p:cNvSpPr/>
            <p:nvPr/>
          </p:nvSpPr>
          <p:spPr>
            <a:xfrm>
              <a:off x="6087723" y="405961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7" name="Oval 86">
              <a:extLst>
                <a:ext uri="{FF2B5EF4-FFF2-40B4-BE49-F238E27FC236}">
                  <a16:creationId xmlns:a16="http://schemas.microsoft.com/office/drawing/2014/main" id="{351A63FA-F2EF-4B79-B957-1AE4CF578A27}"/>
                </a:ext>
              </a:extLst>
            </p:cNvPr>
            <p:cNvSpPr/>
            <p:nvPr/>
          </p:nvSpPr>
          <p:spPr>
            <a:xfrm>
              <a:off x="6087723" y="3577278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8" name="Oval 88">
              <a:extLst>
                <a:ext uri="{FF2B5EF4-FFF2-40B4-BE49-F238E27FC236}">
                  <a16:creationId xmlns:a16="http://schemas.microsoft.com/office/drawing/2014/main" id="{177769EC-ECB2-461C-9AAB-016543C13C0A}"/>
                </a:ext>
              </a:extLst>
            </p:cNvPr>
            <p:cNvSpPr/>
            <p:nvPr/>
          </p:nvSpPr>
          <p:spPr>
            <a:xfrm>
              <a:off x="6510232" y="261260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9" name="Oval 89">
              <a:extLst>
                <a:ext uri="{FF2B5EF4-FFF2-40B4-BE49-F238E27FC236}">
                  <a16:creationId xmlns:a16="http://schemas.microsoft.com/office/drawing/2014/main" id="{F17D0F3B-EB94-44AB-B146-22A70A8FC366}"/>
                </a:ext>
              </a:extLst>
            </p:cNvPr>
            <p:cNvSpPr/>
            <p:nvPr/>
          </p:nvSpPr>
          <p:spPr>
            <a:xfrm>
              <a:off x="6511537" y="309494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0" name="Oval 90">
              <a:extLst>
                <a:ext uri="{FF2B5EF4-FFF2-40B4-BE49-F238E27FC236}">
                  <a16:creationId xmlns:a16="http://schemas.microsoft.com/office/drawing/2014/main" id="{49B3FC71-ECE0-4124-AB3D-4A7A1A7BBB3B}"/>
                </a:ext>
              </a:extLst>
            </p:cNvPr>
            <p:cNvSpPr/>
            <p:nvPr/>
          </p:nvSpPr>
          <p:spPr>
            <a:xfrm>
              <a:off x="6511537" y="3577278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1" name="Oval 91">
              <a:extLst>
                <a:ext uri="{FF2B5EF4-FFF2-40B4-BE49-F238E27FC236}">
                  <a16:creationId xmlns:a16="http://schemas.microsoft.com/office/drawing/2014/main" id="{ED208265-7C01-47DE-A69F-CF102AEFBCCD}"/>
                </a:ext>
              </a:extLst>
            </p:cNvPr>
            <p:cNvSpPr/>
            <p:nvPr/>
          </p:nvSpPr>
          <p:spPr>
            <a:xfrm>
              <a:off x="6511537" y="454195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2" name="Oval 92">
              <a:extLst>
                <a:ext uri="{FF2B5EF4-FFF2-40B4-BE49-F238E27FC236}">
                  <a16:creationId xmlns:a16="http://schemas.microsoft.com/office/drawing/2014/main" id="{246416B8-E950-4175-92A3-50F4CDD2D114}"/>
                </a:ext>
              </a:extLst>
            </p:cNvPr>
            <p:cNvSpPr/>
            <p:nvPr/>
          </p:nvSpPr>
          <p:spPr>
            <a:xfrm>
              <a:off x="6518411" y="405961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3" name="Oval 94">
              <a:extLst>
                <a:ext uri="{FF2B5EF4-FFF2-40B4-BE49-F238E27FC236}">
                  <a16:creationId xmlns:a16="http://schemas.microsoft.com/office/drawing/2014/main" id="{33D1FAB1-5688-4FDB-9B61-011E7C79464E}"/>
                </a:ext>
              </a:extLst>
            </p:cNvPr>
            <p:cNvSpPr/>
            <p:nvPr/>
          </p:nvSpPr>
          <p:spPr>
            <a:xfrm>
              <a:off x="6940920" y="261260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4" name="Oval 95">
              <a:extLst>
                <a:ext uri="{FF2B5EF4-FFF2-40B4-BE49-F238E27FC236}">
                  <a16:creationId xmlns:a16="http://schemas.microsoft.com/office/drawing/2014/main" id="{EF976868-C2AB-4AF2-A9AD-E73C267982E5}"/>
                </a:ext>
              </a:extLst>
            </p:cNvPr>
            <p:cNvSpPr/>
            <p:nvPr/>
          </p:nvSpPr>
          <p:spPr>
            <a:xfrm>
              <a:off x="6942224" y="309494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5" name="Oval 96">
              <a:extLst>
                <a:ext uri="{FF2B5EF4-FFF2-40B4-BE49-F238E27FC236}">
                  <a16:creationId xmlns:a16="http://schemas.microsoft.com/office/drawing/2014/main" id="{E0302325-EF68-4BEA-9559-4A1FC318F02C}"/>
                </a:ext>
              </a:extLst>
            </p:cNvPr>
            <p:cNvSpPr/>
            <p:nvPr/>
          </p:nvSpPr>
          <p:spPr>
            <a:xfrm>
              <a:off x="6942224" y="3577278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6" name="Oval 98">
              <a:extLst>
                <a:ext uri="{FF2B5EF4-FFF2-40B4-BE49-F238E27FC236}">
                  <a16:creationId xmlns:a16="http://schemas.microsoft.com/office/drawing/2014/main" id="{BE97946A-96D7-4CED-8121-220666B83E3A}"/>
                </a:ext>
              </a:extLst>
            </p:cNvPr>
            <p:cNvSpPr/>
            <p:nvPr/>
          </p:nvSpPr>
          <p:spPr>
            <a:xfrm>
              <a:off x="6942224" y="4059614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7" name="Oval 99">
              <a:extLst>
                <a:ext uri="{FF2B5EF4-FFF2-40B4-BE49-F238E27FC236}">
                  <a16:creationId xmlns:a16="http://schemas.microsoft.com/office/drawing/2014/main" id="{5D95AD95-D72B-487D-A7DF-3AFCC2BA84C7}"/>
                </a:ext>
              </a:extLst>
            </p:cNvPr>
            <p:cNvSpPr/>
            <p:nvPr/>
          </p:nvSpPr>
          <p:spPr>
            <a:xfrm>
              <a:off x="6942224" y="4541951"/>
              <a:ext cx="299604" cy="306243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8" name="Oval 100">
              <a:extLst>
                <a:ext uri="{FF2B5EF4-FFF2-40B4-BE49-F238E27FC236}">
                  <a16:creationId xmlns:a16="http://schemas.microsoft.com/office/drawing/2014/main" id="{A2375F5B-8289-4D46-93CF-610CA0301403}"/>
                </a:ext>
              </a:extLst>
            </p:cNvPr>
            <p:cNvSpPr/>
            <p:nvPr/>
          </p:nvSpPr>
          <p:spPr>
            <a:xfrm>
              <a:off x="7364733" y="261260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9" name="Oval 101">
              <a:extLst>
                <a:ext uri="{FF2B5EF4-FFF2-40B4-BE49-F238E27FC236}">
                  <a16:creationId xmlns:a16="http://schemas.microsoft.com/office/drawing/2014/main" id="{968236EA-D56C-44DF-9821-9D964C89A483}"/>
                </a:ext>
              </a:extLst>
            </p:cNvPr>
            <p:cNvSpPr/>
            <p:nvPr/>
          </p:nvSpPr>
          <p:spPr>
            <a:xfrm>
              <a:off x="7366037" y="309494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0" name="Oval 102">
              <a:extLst>
                <a:ext uri="{FF2B5EF4-FFF2-40B4-BE49-F238E27FC236}">
                  <a16:creationId xmlns:a16="http://schemas.microsoft.com/office/drawing/2014/main" id="{00C55FEC-06F9-4092-B247-E1723F8472A3}"/>
                </a:ext>
              </a:extLst>
            </p:cNvPr>
            <p:cNvSpPr/>
            <p:nvPr/>
          </p:nvSpPr>
          <p:spPr>
            <a:xfrm>
              <a:off x="7366037" y="4059614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1" name="Oval 103">
              <a:extLst>
                <a:ext uri="{FF2B5EF4-FFF2-40B4-BE49-F238E27FC236}">
                  <a16:creationId xmlns:a16="http://schemas.microsoft.com/office/drawing/2014/main" id="{C45E5457-B34C-41DA-8249-E6AFFE582D14}"/>
                </a:ext>
              </a:extLst>
            </p:cNvPr>
            <p:cNvSpPr/>
            <p:nvPr/>
          </p:nvSpPr>
          <p:spPr>
            <a:xfrm>
              <a:off x="7366037" y="4541951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2" name="Oval 105">
              <a:extLst>
                <a:ext uri="{FF2B5EF4-FFF2-40B4-BE49-F238E27FC236}">
                  <a16:creationId xmlns:a16="http://schemas.microsoft.com/office/drawing/2014/main" id="{3371F1E6-9DCF-4523-B5C5-6F62BFD8507F}"/>
                </a:ext>
              </a:extLst>
            </p:cNvPr>
            <p:cNvSpPr/>
            <p:nvPr/>
          </p:nvSpPr>
          <p:spPr>
            <a:xfrm>
              <a:off x="7366037" y="3577278"/>
              <a:ext cx="299604" cy="306243"/>
            </a:xfrm>
            <a:prstGeom prst="ellipse">
              <a:avLst/>
            </a:prstGeom>
            <a:solidFill>
              <a:srgbClr val="3FCDFF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3" name="Oval 107">
              <a:extLst>
                <a:ext uri="{FF2B5EF4-FFF2-40B4-BE49-F238E27FC236}">
                  <a16:creationId xmlns:a16="http://schemas.microsoft.com/office/drawing/2014/main" id="{3941A685-0196-40DF-95CA-49A393EB105C}"/>
                </a:ext>
              </a:extLst>
            </p:cNvPr>
            <p:cNvSpPr/>
            <p:nvPr/>
          </p:nvSpPr>
          <p:spPr>
            <a:xfrm>
              <a:off x="7795420" y="261260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4" name="Oval 108">
              <a:extLst>
                <a:ext uri="{FF2B5EF4-FFF2-40B4-BE49-F238E27FC236}">
                  <a16:creationId xmlns:a16="http://schemas.microsoft.com/office/drawing/2014/main" id="{90483E37-7BB2-463D-A5F1-481F33626EFD}"/>
                </a:ext>
              </a:extLst>
            </p:cNvPr>
            <p:cNvSpPr/>
            <p:nvPr/>
          </p:nvSpPr>
          <p:spPr>
            <a:xfrm>
              <a:off x="7796725" y="309494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5" name="Oval 109">
              <a:extLst>
                <a:ext uri="{FF2B5EF4-FFF2-40B4-BE49-F238E27FC236}">
                  <a16:creationId xmlns:a16="http://schemas.microsoft.com/office/drawing/2014/main" id="{43112779-1370-452B-BCAF-468492385FCD}"/>
                </a:ext>
              </a:extLst>
            </p:cNvPr>
            <p:cNvSpPr/>
            <p:nvPr/>
          </p:nvSpPr>
          <p:spPr>
            <a:xfrm>
              <a:off x="7796725" y="3577278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6" name="Oval 111">
              <a:extLst>
                <a:ext uri="{FF2B5EF4-FFF2-40B4-BE49-F238E27FC236}">
                  <a16:creationId xmlns:a16="http://schemas.microsoft.com/office/drawing/2014/main" id="{CF7FBACE-7A35-4F06-963D-B481DFCAA08E}"/>
                </a:ext>
              </a:extLst>
            </p:cNvPr>
            <p:cNvSpPr/>
            <p:nvPr/>
          </p:nvSpPr>
          <p:spPr>
            <a:xfrm>
              <a:off x="7796725" y="4059614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7" name="Oval 112">
              <a:extLst>
                <a:ext uri="{FF2B5EF4-FFF2-40B4-BE49-F238E27FC236}">
                  <a16:creationId xmlns:a16="http://schemas.microsoft.com/office/drawing/2014/main" id="{94D7641B-F6A3-46F0-98A2-424DE1EB831A}"/>
                </a:ext>
              </a:extLst>
            </p:cNvPr>
            <p:cNvSpPr/>
            <p:nvPr/>
          </p:nvSpPr>
          <p:spPr>
            <a:xfrm>
              <a:off x="7796725" y="4541951"/>
              <a:ext cx="299604" cy="306243"/>
            </a:xfrm>
            <a:prstGeom prst="ellipse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8" name="Oval 113">
              <a:extLst>
                <a:ext uri="{FF2B5EF4-FFF2-40B4-BE49-F238E27FC236}">
                  <a16:creationId xmlns:a16="http://schemas.microsoft.com/office/drawing/2014/main" id="{8F5D3BE1-57BC-441D-AC7C-2BD047FB268E}"/>
                </a:ext>
              </a:extLst>
            </p:cNvPr>
            <p:cNvSpPr/>
            <p:nvPr/>
          </p:nvSpPr>
          <p:spPr>
            <a:xfrm>
              <a:off x="539690" y="2609274"/>
              <a:ext cx="299604" cy="306244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9" name="Oval 114">
              <a:extLst>
                <a:ext uri="{FF2B5EF4-FFF2-40B4-BE49-F238E27FC236}">
                  <a16:creationId xmlns:a16="http://schemas.microsoft.com/office/drawing/2014/main" id="{F730FF8E-7BFE-4679-9CCC-6F740CC2EE66}"/>
                </a:ext>
              </a:extLst>
            </p:cNvPr>
            <p:cNvSpPr/>
            <p:nvPr/>
          </p:nvSpPr>
          <p:spPr>
            <a:xfrm>
              <a:off x="540994" y="3091612"/>
              <a:ext cx="299604" cy="306244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0" name="Oval 115">
              <a:extLst>
                <a:ext uri="{FF2B5EF4-FFF2-40B4-BE49-F238E27FC236}">
                  <a16:creationId xmlns:a16="http://schemas.microsoft.com/office/drawing/2014/main" id="{49ABECD5-6921-4F34-A089-14023D14E5FF}"/>
                </a:ext>
              </a:extLst>
            </p:cNvPr>
            <p:cNvSpPr/>
            <p:nvPr/>
          </p:nvSpPr>
          <p:spPr>
            <a:xfrm>
              <a:off x="540994" y="4056284"/>
              <a:ext cx="299604" cy="306244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1" name="Oval 116">
              <a:extLst>
                <a:ext uri="{FF2B5EF4-FFF2-40B4-BE49-F238E27FC236}">
                  <a16:creationId xmlns:a16="http://schemas.microsoft.com/office/drawing/2014/main" id="{22ABD742-42D2-447E-A093-E75A4F07F5EE}"/>
                </a:ext>
              </a:extLst>
            </p:cNvPr>
            <p:cNvSpPr/>
            <p:nvPr/>
          </p:nvSpPr>
          <p:spPr>
            <a:xfrm>
              <a:off x="540994" y="3573948"/>
              <a:ext cx="299604" cy="306244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2" name="Oval 117">
              <a:extLst>
                <a:ext uri="{FF2B5EF4-FFF2-40B4-BE49-F238E27FC236}">
                  <a16:creationId xmlns:a16="http://schemas.microsoft.com/office/drawing/2014/main" id="{4DC478E1-51F9-4329-AC81-CDAED4E87C23}"/>
                </a:ext>
              </a:extLst>
            </p:cNvPr>
            <p:cNvSpPr/>
            <p:nvPr/>
          </p:nvSpPr>
          <p:spPr>
            <a:xfrm>
              <a:off x="540994" y="4538622"/>
              <a:ext cx="299604" cy="306244"/>
            </a:xfrm>
            <a:prstGeom prst="ellipse">
              <a:avLst/>
            </a:prstGeom>
            <a:solidFill>
              <a:srgbClr val="66FF6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9BBA937-2047-4F89-9EFD-73A9786CD8E1}"/>
              </a:ext>
            </a:extLst>
          </p:cNvPr>
          <p:cNvSpPr txBox="1"/>
          <p:nvPr/>
        </p:nvSpPr>
        <p:spPr>
          <a:xfrm>
            <a:off x="5128333" y="5475486"/>
            <a:ext cx="191395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Dual color labeling</a:t>
            </a:r>
            <a:endParaRPr lang="he-IL" dirty="0"/>
          </a:p>
        </p:txBody>
      </p:sp>
      <p:sp>
        <p:nvSpPr>
          <p:cNvPr id="203" name="תיבת טקסט 202">
            <a:extLst>
              <a:ext uri="{FF2B5EF4-FFF2-40B4-BE49-F238E27FC236}">
                <a16:creationId xmlns:a16="http://schemas.microsoft.com/office/drawing/2014/main" id="{1911F8D5-A51B-4CA3-9682-9CD2D379B5C5}"/>
              </a:ext>
            </a:extLst>
          </p:cNvPr>
          <p:cNvSpPr txBox="1"/>
          <p:nvPr/>
        </p:nvSpPr>
        <p:spPr>
          <a:xfrm>
            <a:off x="11704320" y="6569938"/>
            <a:ext cx="55816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10/14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7483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4E0456D9-5345-4E5F-A49E-4BB28871BD2C}"/>
              </a:ext>
            </a:extLst>
          </p:cNvPr>
          <p:cNvSpPr/>
          <p:nvPr/>
        </p:nvSpPr>
        <p:spPr>
          <a:xfrm>
            <a:off x="0" y="9053"/>
            <a:ext cx="12192000" cy="874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0B93EC00-8AB5-4C8D-922C-75D75159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86543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Dual color labeling in CLL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  <a:cs typeface="Calibri" panose="020F0502020204030204" pitchFamily="34" charset="0"/>
              </a:rPr>
              <a:t>5hmC </a:t>
            </a:r>
            <a:r>
              <a:rPr lang="en-US" sz="2900" b="1" dirty="0">
                <a:solidFill>
                  <a:schemeClr val="bg1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900" b="1" dirty="0">
                <a:solidFill>
                  <a:schemeClr val="bg1"/>
                </a:solidFill>
                <a:cs typeface="Calibri" panose="020F0502020204030204" pitchFamily="34" charset="0"/>
              </a:rPr>
              <a:t>5mC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410391" y="1077218"/>
            <a:ext cx="6486642" cy="1056898"/>
            <a:chOff x="-79990" y="1599495"/>
            <a:chExt cx="6486642" cy="1056898"/>
          </a:xfrm>
        </p:grpSpPr>
        <p:grpSp>
          <p:nvGrpSpPr>
            <p:cNvPr id="12" name="Group 182">
              <a:extLst>
                <a:ext uri="{FF2B5EF4-FFF2-40B4-BE49-F238E27FC236}">
                  <a16:creationId xmlns:a16="http://schemas.microsoft.com/office/drawing/2014/main" id="{51DFC35D-8746-465E-BA52-B942F3C3B592}"/>
                </a:ext>
              </a:extLst>
            </p:cNvPr>
            <p:cNvGrpSpPr/>
            <p:nvPr/>
          </p:nvGrpSpPr>
          <p:grpSpPr>
            <a:xfrm>
              <a:off x="-79990" y="1599495"/>
              <a:ext cx="2975394" cy="1056898"/>
              <a:chOff x="1626835" y="2740310"/>
              <a:chExt cx="2751246" cy="1041585"/>
            </a:xfrm>
          </p:grpSpPr>
          <p:pic>
            <p:nvPicPr>
              <p:cNvPr id="31" name="Picture 2" descr="Image result for ds dNA simple">
                <a:extLst>
                  <a:ext uri="{FF2B5EF4-FFF2-40B4-BE49-F238E27FC236}">
                    <a16:creationId xmlns:a16="http://schemas.microsoft.com/office/drawing/2014/main" id="{76B4B4F9-B4AB-455F-8262-3AB84AA57C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133806" y="2834576"/>
                <a:ext cx="541325" cy="13533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78511E-3B92-4C37-8D92-953BA625058A}"/>
                  </a:ext>
                </a:extLst>
              </p:cNvPr>
              <p:cNvSpPr txBox="1"/>
              <p:nvPr/>
            </p:nvSpPr>
            <p:spPr>
              <a:xfrm>
                <a:off x="1626835" y="2740310"/>
                <a:ext cx="699759" cy="272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5hmC</a:t>
                </a:r>
              </a:p>
            </p:txBody>
          </p:sp>
          <p:grpSp>
            <p:nvGrpSpPr>
              <p:cNvPr id="33" name="Group 198">
                <a:extLst>
                  <a:ext uri="{FF2B5EF4-FFF2-40B4-BE49-F238E27FC236}">
                    <a16:creationId xmlns:a16="http://schemas.microsoft.com/office/drawing/2014/main" id="{DC0B0386-186C-438C-9B95-6C8C33456BAC}"/>
                  </a:ext>
                </a:extLst>
              </p:cNvPr>
              <p:cNvGrpSpPr/>
              <p:nvPr/>
            </p:nvGrpSpPr>
            <p:grpSpPr>
              <a:xfrm>
                <a:off x="4104583" y="2938703"/>
                <a:ext cx="273498" cy="416344"/>
                <a:chOff x="2166563" y="2024303"/>
                <a:chExt cx="273498" cy="416344"/>
              </a:xfrm>
            </p:grpSpPr>
            <p:cxnSp>
              <p:nvCxnSpPr>
                <p:cNvPr id="34" name="Straight Connector 202">
                  <a:extLst>
                    <a:ext uri="{FF2B5EF4-FFF2-40B4-BE49-F238E27FC236}">
                      <a16:creationId xmlns:a16="http://schemas.microsoft.com/office/drawing/2014/main" id="{55D4E702-E832-48ED-A088-A6CCB5A1C63A}"/>
                    </a:ext>
                  </a:extLst>
                </p:cNvPr>
                <p:cNvCxnSpPr/>
                <p:nvPr/>
              </p:nvCxnSpPr>
              <p:spPr>
                <a:xfrm flipV="1">
                  <a:off x="2302704" y="2273166"/>
                  <a:ext cx="0" cy="16748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5" name="12-Point Star 203">
                  <a:extLst>
                    <a:ext uri="{FF2B5EF4-FFF2-40B4-BE49-F238E27FC236}">
                      <a16:creationId xmlns:a16="http://schemas.microsoft.com/office/drawing/2014/main" id="{2A670771-A0F9-4300-8480-8B4D865B3A48}"/>
                    </a:ext>
                  </a:extLst>
                </p:cNvPr>
                <p:cNvSpPr/>
                <p:nvPr/>
              </p:nvSpPr>
              <p:spPr>
                <a:xfrm>
                  <a:off x="2166563" y="2024303"/>
                  <a:ext cx="273498" cy="232263"/>
                </a:xfrm>
                <a:prstGeom prst="star12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254000">
                    <a:srgbClr val="FF0000">
                      <a:alpha val="40000"/>
                    </a:srgb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aphicFrame>
          <p:nvGraphicFramePr>
            <p:cNvPr id="15" name="Object 217">
              <a:extLst>
                <a:ext uri="{FF2B5EF4-FFF2-40B4-BE49-F238E27FC236}">
                  <a16:creationId xmlns:a16="http://schemas.microsoft.com/office/drawing/2014/main" id="{A02C506E-0F60-49DB-8BF6-6FFB552DC1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6050" y="1859112"/>
            <a:ext cx="271631" cy="423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7" name="CS ChemDraw Drawing" r:id="rId6" imgW="714231" imgH="1192860" progId="ChemDraw.Document.6.0">
                    <p:embed/>
                  </p:oleObj>
                </mc:Choice>
                <mc:Fallback>
                  <p:oleObj name="CS ChemDraw Drawing" r:id="rId6" imgW="714231" imgH="1192860" progId="ChemDraw.Document.6.0">
                    <p:embed/>
                    <p:pic>
                      <p:nvPicPr>
                        <p:cNvPr id="15" name="Object 217">
                          <a:extLst>
                            <a:ext uri="{FF2B5EF4-FFF2-40B4-BE49-F238E27FC236}">
                              <a16:creationId xmlns:a16="http://schemas.microsoft.com/office/drawing/2014/main" id="{A02C506E-0F60-49DB-8BF6-6FFB552DC1E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6050" y="1859112"/>
                          <a:ext cx="271631" cy="4231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Straight Arrow Connector 204">
              <a:extLst>
                <a:ext uri="{FF2B5EF4-FFF2-40B4-BE49-F238E27FC236}">
                  <a16:creationId xmlns:a16="http://schemas.microsoft.com/office/drawing/2014/main" id="{61A38B8C-2F8B-41C9-9D1C-EC46A1B13DB8}"/>
                </a:ext>
              </a:extLst>
            </p:cNvPr>
            <p:cNvCxnSpPr/>
            <p:nvPr/>
          </p:nvCxnSpPr>
          <p:spPr>
            <a:xfrm>
              <a:off x="1570385" y="2397065"/>
              <a:ext cx="842316" cy="1540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pic>
          <p:nvPicPr>
            <p:cNvPr id="17" name="Picture 2" descr="Image result for ds dNA simple">
              <a:extLst>
                <a:ext uri="{FF2B5EF4-FFF2-40B4-BE49-F238E27FC236}">
                  <a16:creationId xmlns:a16="http://schemas.microsoft.com/office/drawing/2014/main" id="{76B4B4F9-B4AB-455F-8262-3AB84AA57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947446" y="1639297"/>
              <a:ext cx="549283" cy="146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ds dNA simple">
              <a:extLst>
                <a:ext uri="{FF2B5EF4-FFF2-40B4-BE49-F238E27FC236}">
                  <a16:creationId xmlns:a16="http://schemas.microsoft.com/office/drawing/2014/main" id="{76B4B4F9-B4AB-455F-8262-3AB84AA57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400226" y="1639297"/>
              <a:ext cx="549283" cy="1463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12-Point Star 201">
              <a:extLst>
                <a:ext uri="{FF2B5EF4-FFF2-40B4-BE49-F238E27FC236}">
                  <a16:creationId xmlns:a16="http://schemas.microsoft.com/office/drawing/2014/main" id="{4AE5C4D7-F93E-4F34-8A0A-0174672E6A48}"/>
                </a:ext>
              </a:extLst>
            </p:cNvPr>
            <p:cNvSpPr/>
            <p:nvPr/>
          </p:nvSpPr>
          <p:spPr>
            <a:xfrm>
              <a:off x="5064874" y="1840651"/>
              <a:ext cx="295780" cy="235678"/>
            </a:xfrm>
            <a:prstGeom prst="star12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>
              <a:glow rad="254000">
                <a:srgbClr val="FF0000"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12-Point Star 201">
              <a:extLst>
                <a:ext uri="{FF2B5EF4-FFF2-40B4-BE49-F238E27FC236}">
                  <a16:creationId xmlns:a16="http://schemas.microsoft.com/office/drawing/2014/main" id="{4AE5C4D7-F93E-4F34-8A0A-0174672E6A48}"/>
                </a:ext>
              </a:extLst>
            </p:cNvPr>
            <p:cNvSpPr/>
            <p:nvPr/>
          </p:nvSpPr>
          <p:spPr>
            <a:xfrm>
              <a:off x="5921745" y="1844370"/>
              <a:ext cx="295780" cy="235678"/>
            </a:xfrm>
            <a:prstGeom prst="star12">
              <a:avLst/>
            </a:prstGeom>
            <a:solidFill>
              <a:srgbClr val="009900"/>
            </a:solidFill>
            <a:ln w="12700" cap="flat" cmpd="sng" algn="ctr">
              <a:solidFill>
                <a:srgbClr val="009900"/>
              </a:solidFill>
              <a:prstDash val="solid"/>
              <a:miter lim="800000"/>
            </a:ln>
            <a:effectLst>
              <a:glow rad="254000">
                <a:schemeClr val="accent2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02">
              <a:extLst>
                <a:ext uri="{FF2B5EF4-FFF2-40B4-BE49-F238E27FC236}">
                  <a16:creationId xmlns:a16="http://schemas.microsoft.com/office/drawing/2014/main" id="{55D4E702-E832-48ED-A088-A6CCB5A1C63A}"/>
                </a:ext>
              </a:extLst>
            </p:cNvPr>
            <p:cNvCxnSpPr/>
            <p:nvPr/>
          </p:nvCxnSpPr>
          <p:spPr>
            <a:xfrm flipV="1">
              <a:off x="5191133" y="2064949"/>
              <a:ext cx="0" cy="16994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02">
              <a:extLst>
                <a:ext uri="{FF2B5EF4-FFF2-40B4-BE49-F238E27FC236}">
                  <a16:creationId xmlns:a16="http://schemas.microsoft.com/office/drawing/2014/main" id="{55D4E702-E832-48ED-A088-A6CCB5A1C63A}"/>
                </a:ext>
              </a:extLst>
            </p:cNvPr>
            <p:cNvCxnSpPr/>
            <p:nvPr/>
          </p:nvCxnSpPr>
          <p:spPr>
            <a:xfrm flipV="1">
              <a:off x="6070896" y="2071875"/>
              <a:ext cx="0" cy="16994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02">
              <a:extLst>
                <a:ext uri="{FF2B5EF4-FFF2-40B4-BE49-F238E27FC236}">
                  <a16:creationId xmlns:a16="http://schemas.microsoft.com/office/drawing/2014/main" id="{55D4E702-E832-48ED-A088-A6CCB5A1C63A}"/>
                </a:ext>
              </a:extLst>
            </p:cNvPr>
            <p:cNvCxnSpPr/>
            <p:nvPr/>
          </p:nvCxnSpPr>
          <p:spPr>
            <a:xfrm flipV="1">
              <a:off x="5447443" y="2061484"/>
              <a:ext cx="0" cy="169943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78511E-3B92-4C37-8D92-953BA625058A}"/>
                </a:ext>
              </a:extLst>
            </p:cNvPr>
            <p:cNvSpPr txBox="1"/>
            <p:nvPr/>
          </p:nvSpPr>
          <p:spPr>
            <a:xfrm>
              <a:off x="256632" y="1987569"/>
              <a:ext cx="756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878511E-3B92-4C37-8D92-953BA625058A}"/>
                </a:ext>
              </a:extLst>
            </p:cNvPr>
            <p:cNvSpPr txBox="1"/>
            <p:nvPr/>
          </p:nvSpPr>
          <p:spPr>
            <a:xfrm>
              <a:off x="875445" y="1992346"/>
              <a:ext cx="756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78511E-3B92-4C37-8D92-953BA625058A}"/>
                </a:ext>
              </a:extLst>
            </p:cNvPr>
            <p:cNvSpPr txBox="1"/>
            <p:nvPr/>
          </p:nvSpPr>
          <p:spPr>
            <a:xfrm>
              <a:off x="2719456" y="1987569"/>
              <a:ext cx="756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78511E-3B92-4C37-8D92-953BA625058A}"/>
                </a:ext>
              </a:extLst>
            </p:cNvPr>
            <p:cNvSpPr txBox="1"/>
            <p:nvPr/>
          </p:nvSpPr>
          <p:spPr>
            <a:xfrm>
              <a:off x="3361259" y="1987569"/>
              <a:ext cx="756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CG</a:t>
              </a:r>
            </a:p>
          </p:txBody>
        </p:sp>
        <p:cxnSp>
          <p:nvCxnSpPr>
            <p:cNvPr id="29" name="Straight Arrow Connector 204">
              <a:extLst>
                <a:ext uri="{FF2B5EF4-FFF2-40B4-BE49-F238E27FC236}">
                  <a16:creationId xmlns:a16="http://schemas.microsoft.com/office/drawing/2014/main" id="{61A38B8C-2F8B-41C9-9D1C-EC46A1B13DB8}"/>
                </a:ext>
              </a:extLst>
            </p:cNvPr>
            <p:cNvCxnSpPr/>
            <p:nvPr/>
          </p:nvCxnSpPr>
          <p:spPr>
            <a:xfrm>
              <a:off x="4031474" y="2391676"/>
              <a:ext cx="842316" cy="15405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0" name="12-Point Star 201">
              <a:extLst>
                <a:ext uri="{FF2B5EF4-FFF2-40B4-BE49-F238E27FC236}">
                  <a16:creationId xmlns:a16="http://schemas.microsoft.com/office/drawing/2014/main" id="{4AE5C4D7-F93E-4F34-8A0A-0174672E6A48}"/>
                </a:ext>
              </a:extLst>
            </p:cNvPr>
            <p:cNvSpPr/>
            <p:nvPr/>
          </p:nvSpPr>
          <p:spPr>
            <a:xfrm>
              <a:off x="5294826" y="1840906"/>
              <a:ext cx="295780" cy="235678"/>
            </a:xfrm>
            <a:prstGeom prst="star12">
              <a:avLst/>
            </a:prstGeom>
            <a:solidFill>
              <a:srgbClr val="009900"/>
            </a:solidFill>
            <a:ln w="12700" cap="flat" cmpd="sng" algn="ctr">
              <a:solidFill>
                <a:srgbClr val="009900"/>
              </a:solidFill>
              <a:prstDash val="solid"/>
              <a:miter lim="800000"/>
            </a:ln>
            <a:effectLst>
              <a:glow rad="254000">
                <a:schemeClr val="accent2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תמונה 2" descr="תמונה שמכילה ישיבה, צג, שולחן, גדול&#10;&#10;התיאור נוצר באופן אוטומטי">
            <a:extLst>
              <a:ext uri="{FF2B5EF4-FFF2-40B4-BE49-F238E27FC236}">
                <a16:creationId xmlns:a16="http://schemas.microsoft.com/office/drawing/2014/main" id="{7ABB5F09-8B4B-4C31-8EFD-A9D5CC4A48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7" y="2323582"/>
            <a:ext cx="4168143" cy="4038041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D40F65E3-174B-4404-AE80-999C00264C42}"/>
              </a:ext>
            </a:extLst>
          </p:cNvPr>
          <p:cNvGrpSpPr/>
          <p:nvPr/>
        </p:nvGrpSpPr>
        <p:grpSpPr>
          <a:xfrm>
            <a:off x="4300470" y="2403247"/>
            <a:ext cx="2051624" cy="1166671"/>
            <a:chOff x="4451212" y="2403247"/>
            <a:chExt cx="1744886" cy="1166671"/>
          </a:xfrm>
        </p:grpSpPr>
        <p:pic>
          <p:nvPicPr>
            <p:cNvPr id="6" name="תמונה 5" descr="תמונה שמכילה דשא, כוכב, כהה, עטלף&#10;&#10;התיאור נוצר באופן אוטומטי">
              <a:extLst>
                <a:ext uri="{FF2B5EF4-FFF2-40B4-BE49-F238E27FC236}">
                  <a16:creationId xmlns:a16="http://schemas.microsoft.com/office/drawing/2014/main" id="{9B7A23B1-4A86-4504-8F03-152D19221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6" t="10778" r="6809" b="11013"/>
            <a:stretch/>
          </p:blipFill>
          <p:spPr>
            <a:xfrm>
              <a:off x="4451214" y="2403247"/>
              <a:ext cx="1744884" cy="1166671"/>
            </a:xfrm>
            <a:prstGeom prst="rect">
              <a:avLst/>
            </a:prstGeom>
          </p:spPr>
        </p:pic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7F72AF61-FEEF-445E-8EC3-2852E9BE958A}"/>
                </a:ext>
              </a:extLst>
            </p:cNvPr>
            <p:cNvSpPr txBox="1"/>
            <p:nvPr/>
          </p:nvSpPr>
          <p:spPr>
            <a:xfrm>
              <a:off x="4451212" y="2415361"/>
              <a:ext cx="402709" cy="28428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CLL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68FA46AB-01DC-440B-98E4-2FDD466CEAFF}"/>
              </a:ext>
            </a:extLst>
          </p:cNvPr>
          <p:cNvGrpSpPr/>
          <p:nvPr/>
        </p:nvGrpSpPr>
        <p:grpSpPr>
          <a:xfrm>
            <a:off x="4300470" y="3745879"/>
            <a:ext cx="2053341" cy="1115288"/>
            <a:chOff x="4300470" y="3745879"/>
            <a:chExt cx="2053341" cy="1115288"/>
          </a:xfrm>
        </p:grpSpPr>
        <p:pic>
          <p:nvPicPr>
            <p:cNvPr id="13" name="תמונה 12" descr="תמונה שמכילה אובייקט, מקורה, ישיבה, מחשב&#10;&#10;התיאור נוצר באופן אוטומטי">
              <a:extLst>
                <a:ext uri="{FF2B5EF4-FFF2-40B4-BE49-F238E27FC236}">
                  <a16:creationId xmlns:a16="http://schemas.microsoft.com/office/drawing/2014/main" id="{4917195C-BB2D-40C2-B2BB-E0CF4CF40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186" y="3745879"/>
              <a:ext cx="2051625" cy="1115288"/>
            </a:xfrm>
            <a:prstGeom prst="rect">
              <a:avLst/>
            </a:prstGeom>
          </p:spPr>
        </p:pic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C3B13E52-8546-4129-8220-9D2CA43BDB3F}"/>
                </a:ext>
              </a:extLst>
            </p:cNvPr>
            <p:cNvSpPr txBox="1"/>
            <p:nvPr/>
          </p:nvSpPr>
          <p:spPr>
            <a:xfrm>
              <a:off x="4300470" y="3746889"/>
              <a:ext cx="713464" cy="28428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Healthy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0E5F2C1E-5ABB-4225-8FBF-ABC124FBD3E6}"/>
              </a:ext>
            </a:extLst>
          </p:cNvPr>
          <p:cNvGrpSpPr/>
          <p:nvPr/>
        </p:nvGrpSpPr>
        <p:grpSpPr>
          <a:xfrm>
            <a:off x="4300469" y="5024537"/>
            <a:ext cx="2051625" cy="1166671"/>
            <a:chOff x="4417877" y="5024537"/>
            <a:chExt cx="1778219" cy="1166671"/>
          </a:xfrm>
        </p:grpSpPr>
        <p:pic>
          <p:nvPicPr>
            <p:cNvPr id="40" name="תמונה 39" descr="תמונה שמכילה ישיבה, כתום, כהה, פני שטח&#10;&#10;התיאור נוצר באופן אוטומטי">
              <a:extLst>
                <a:ext uri="{FF2B5EF4-FFF2-40B4-BE49-F238E27FC236}">
                  <a16:creationId xmlns:a16="http://schemas.microsoft.com/office/drawing/2014/main" id="{D883FEF6-6083-4144-9C15-3CDAED529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62" b="14767"/>
            <a:stretch/>
          </p:blipFill>
          <p:spPr>
            <a:xfrm flipV="1">
              <a:off x="4451212" y="5024537"/>
              <a:ext cx="1744884" cy="1166671"/>
            </a:xfrm>
            <a:prstGeom prst="rect">
              <a:avLst/>
            </a:prstGeom>
          </p:spPr>
        </p:pic>
        <p:sp>
          <p:nvSpPr>
            <p:cNvPr id="45" name="תיבת טקסט 44">
              <a:extLst>
                <a:ext uri="{FF2B5EF4-FFF2-40B4-BE49-F238E27FC236}">
                  <a16:creationId xmlns:a16="http://schemas.microsoft.com/office/drawing/2014/main" id="{FC74A0E2-19BC-4CF0-8C35-EB2264B028F9}"/>
                </a:ext>
              </a:extLst>
            </p:cNvPr>
            <p:cNvSpPr txBox="1"/>
            <p:nvPr/>
          </p:nvSpPr>
          <p:spPr>
            <a:xfrm>
              <a:off x="4417877" y="5024537"/>
              <a:ext cx="670040" cy="28428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control</a:t>
              </a:r>
              <a:endParaRPr lang="he-IL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345900B5-5DA5-49F2-94F3-4DD72C3EDAC1}"/>
              </a:ext>
            </a:extLst>
          </p:cNvPr>
          <p:cNvSpPr txBox="1"/>
          <p:nvPr/>
        </p:nvSpPr>
        <p:spPr>
          <a:xfrm>
            <a:off x="124915" y="6077341"/>
            <a:ext cx="4002378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Single molecule images; Till fluorescent microscope</a:t>
            </a:r>
            <a:endParaRPr lang="he-IL" sz="1400" b="1" dirty="0">
              <a:solidFill>
                <a:schemeClr val="bg1"/>
              </a:solidFill>
            </a:endParaRPr>
          </a:p>
        </p:txBody>
      </p:sp>
      <p:sp>
        <p:nvSpPr>
          <p:cNvPr id="124" name="תיבת טקסט 123">
            <a:extLst>
              <a:ext uri="{FF2B5EF4-FFF2-40B4-BE49-F238E27FC236}">
                <a16:creationId xmlns:a16="http://schemas.microsoft.com/office/drawing/2014/main" id="{5DA00718-9528-4A4B-9A9B-2F20BDBED313}"/>
              </a:ext>
            </a:extLst>
          </p:cNvPr>
          <p:cNvSpPr txBox="1"/>
          <p:nvPr/>
        </p:nvSpPr>
        <p:spPr>
          <a:xfrm>
            <a:off x="6759476" y="2918604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25" name="תיבת טקסט 124">
            <a:extLst>
              <a:ext uri="{FF2B5EF4-FFF2-40B4-BE49-F238E27FC236}">
                <a16:creationId xmlns:a16="http://schemas.microsoft.com/office/drawing/2014/main" id="{727D6BD1-708A-42E0-82AC-0640EA02B421}"/>
              </a:ext>
            </a:extLst>
          </p:cNvPr>
          <p:cNvSpPr txBox="1"/>
          <p:nvPr/>
        </p:nvSpPr>
        <p:spPr>
          <a:xfrm>
            <a:off x="7694739" y="2913400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26" name="תיבת טקסט 125">
            <a:extLst>
              <a:ext uri="{FF2B5EF4-FFF2-40B4-BE49-F238E27FC236}">
                <a16:creationId xmlns:a16="http://schemas.microsoft.com/office/drawing/2014/main" id="{68B7FA24-1A83-4C1F-AB5E-94650A0808A4}"/>
              </a:ext>
            </a:extLst>
          </p:cNvPr>
          <p:cNvSpPr txBox="1"/>
          <p:nvPr/>
        </p:nvSpPr>
        <p:spPr>
          <a:xfrm>
            <a:off x="8676719" y="2920492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27" name="תיבת טקסט 126">
            <a:extLst>
              <a:ext uri="{FF2B5EF4-FFF2-40B4-BE49-F238E27FC236}">
                <a16:creationId xmlns:a16="http://schemas.microsoft.com/office/drawing/2014/main" id="{BEA8794A-563D-4709-80F1-2B8032400ABE}"/>
              </a:ext>
            </a:extLst>
          </p:cNvPr>
          <p:cNvSpPr txBox="1"/>
          <p:nvPr/>
        </p:nvSpPr>
        <p:spPr>
          <a:xfrm>
            <a:off x="9683719" y="2936193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  <a:endParaRPr lang="he-IL" sz="1600" dirty="0">
              <a:solidFill>
                <a:schemeClr val="bg1"/>
              </a:solidFill>
            </a:endParaRPr>
          </a:p>
        </p:txBody>
      </p:sp>
      <p:sp>
        <p:nvSpPr>
          <p:cNvPr id="128" name="תיבת טקסט 127">
            <a:extLst>
              <a:ext uri="{FF2B5EF4-FFF2-40B4-BE49-F238E27FC236}">
                <a16:creationId xmlns:a16="http://schemas.microsoft.com/office/drawing/2014/main" id="{30A7932E-38B1-460F-8556-8ACBBFAB4174}"/>
              </a:ext>
            </a:extLst>
          </p:cNvPr>
          <p:cNvSpPr txBox="1"/>
          <p:nvPr/>
        </p:nvSpPr>
        <p:spPr>
          <a:xfrm>
            <a:off x="10750691" y="2942301"/>
            <a:ext cx="22848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endParaRPr lang="he-IL" sz="1600" dirty="0">
              <a:solidFill>
                <a:schemeClr val="bg1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7B1621CB-2FC7-4814-B796-2667AF7B451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080" b="3449"/>
          <a:stretch/>
        </p:blipFill>
        <p:spPr>
          <a:xfrm>
            <a:off x="6431740" y="2156563"/>
            <a:ext cx="5737109" cy="3532573"/>
          </a:xfrm>
          <a:prstGeom prst="rect">
            <a:avLst/>
          </a:prstGeom>
        </p:spPr>
      </p:pic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9EE4DCF3-46C0-4FA9-8F06-0D557C258B7A}"/>
              </a:ext>
            </a:extLst>
          </p:cNvPr>
          <p:cNvSpPr txBox="1"/>
          <p:nvPr/>
        </p:nvSpPr>
        <p:spPr>
          <a:xfrm>
            <a:off x="11704320" y="6569938"/>
            <a:ext cx="55816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11/14</a:t>
            </a:r>
            <a:endParaRPr lang="he-IL" sz="1200" dirty="0"/>
          </a:p>
        </p:txBody>
      </p:sp>
      <p:cxnSp>
        <p:nvCxnSpPr>
          <p:cNvPr id="14" name="מחבר ישר 13">
            <a:extLst>
              <a:ext uri="{FF2B5EF4-FFF2-40B4-BE49-F238E27FC236}">
                <a16:creationId xmlns:a16="http://schemas.microsoft.com/office/drawing/2014/main" id="{F9C47280-A104-4719-81C4-A159B3C14CB2}"/>
              </a:ext>
            </a:extLst>
          </p:cNvPr>
          <p:cNvCxnSpPr>
            <a:cxnSpLocks/>
          </p:cNvCxnSpPr>
          <p:nvPr/>
        </p:nvCxnSpPr>
        <p:spPr>
          <a:xfrm>
            <a:off x="203530" y="2447062"/>
            <a:ext cx="2052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1C7FDE0D-F497-4938-97D1-FFB2279D25B9}"/>
              </a:ext>
            </a:extLst>
          </p:cNvPr>
          <p:cNvSpPr txBox="1"/>
          <p:nvPr/>
        </p:nvSpPr>
        <p:spPr>
          <a:xfrm>
            <a:off x="128826" y="2428696"/>
            <a:ext cx="327334" cy="18466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600" b="1" dirty="0">
                <a:solidFill>
                  <a:schemeClr val="bg1"/>
                </a:solidFill>
              </a:rPr>
              <a:t>4um</a:t>
            </a:r>
            <a:endParaRPr lang="he-IL" sz="600" b="1" dirty="0">
              <a:solidFill>
                <a:schemeClr val="bg1"/>
              </a:solidFill>
            </a:endParaRP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BAA5DEE-4FE1-4F7E-9FA0-05B7DC7BC578}"/>
              </a:ext>
            </a:extLst>
          </p:cNvPr>
          <p:cNvSpPr txBox="1"/>
          <p:nvPr/>
        </p:nvSpPr>
        <p:spPr>
          <a:xfrm>
            <a:off x="9126985" y="1231302"/>
            <a:ext cx="2752548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85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57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wrap="none" rtlCol="1">
            <a:spAutoFit/>
          </a:bodyPr>
          <a:lstStyle/>
          <a:p>
            <a:r>
              <a:rPr lang="en-US" sz="1600" dirty="0"/>
              <a:t>High intensity </a:t>
            </a:r>
            <a:r>
              <a:rPr lang="en-US" sz="1600" b="1" dirty="0"/>
              <a:t>↑</a:t>
            </a:r>
            <a:r>
              <a:rPr lang="en-US" sz="1600" dirty="0"/>
              <a:t> = Low 5mC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endParaRPr lang="he-IL" sz="1600" b="1" dirty="0"/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6FBD9042-FFB8-4B97-81B9-51766AA0407B}"/>
              </a:ext>
            </a:extLst>
          </p:cNvPr>
          <p:cNvSpPr txBox="1"/>
          <p:nvPr/>
        </p:nvSpPr>
        <p:spPr>
          <a:xfrm>
            <a:off x="9134441" y="1637129"/>
            <a:ext cx="287521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sz="1600" dirty="0"/>
              <a:t>High intensity </a:t>
            </a:r>
            <a:r>
              <a:rPr lang="en-US" sz="1600" b="1" dirty="0"/>
              <a:t>↑</a:t>
            </a:r>
            <a:r>
              <a:rPr lang="en-US" sz="1600" dirty="0"/>
              <a:t> = High 5hmC </a:t>
            </a:r>
            <a:r>
              <a:rPr lang="en-US" sz="1600" b="1" dirty="0"/>
              <a:t>↑</a:t>
            </a:r>
            <a:endParaRPr lang="he-IL" sz="1600" b="1" dirty="0"/>
          </a:p>
        </p:txBody>
      </p:sp>
    </p:spTree>
    <p:extLst>
      <p:ext uri="{BB962C8B-B14F-4D97-AF65-F5344CB8AC3E}">
        <p14:creationId xmlns:p14="http://schemas.microsoft.com/office/powerpoint/2010/main" val="25394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4E0456D9-5345-4E5F-A49E-4BB28871BD2C}"/>
              </a:ext>
            </a:extLst>
          </p:cNvPr>
          <p:cNvSpPr/>
          <p:nvPr/>
        </p:nvSpPr>
        <p:spPr>
          <a:xfrm>
            <a:off x="0" y="9053"/>
            <a:ext cx="12192000" cy="874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כותרת 1">
            <a:extLst>
              <a:ext uri="{FF2B5EF4-FFF2-40B4-BE49-F238E27FC236}">
                <a16:creationId xmlns:a16="http://schemas.microsoft.com/office/drawing/2014/main" id="{1A859041-4BBD-488F-926E-4AF522763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385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Results: 5hmC and 5mC in CLL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056B340C-3D58-4C8A-85A9-D2DAF6AB4410}"/>
              </a:ext>
            </a:extLst>
          </p:cNvPr>
          <p:cNvGrpSpPr/>
          <p:nvPr/>
        </p:nvGrpSpPr>
        <p:grpSpPr>
          <a:xfrm>
            <a:off x="82327" y="1584983"/>
            <a:ext cx="5934446" cy="3716222"/>
            <a:chOff x="6212812" y="1804912"/>
            <a:chExt cx="5979188" cy="3738060"/>
          </a:xfrm>
        </p:grpSpPr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ED8A70DF-ACED-4E5D-A73A-E86AE7A5B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2812" y="1804912"/>
              <a:ext cx="5979188" cy="3738060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8DA8689D-0605-4A79-ADC1-E2A3E80DA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7876" y="2588546"/>
              <a:ext cx="273048" cy="2262397"/>
            </a:xfrm>
            <a:prstGeom prst="rect">
              <a:avLst/>
            </a:prstGeom>
          </p:spPr>
        </p:pic>
      </p:grpSp>
      <p:sp>
        <p:nvSpPr>
          <p:cNvPr id="20" name="מלבן 19">
            <a:extLst>
              <a:ext uri="{FF2B5EF4-FFF2-40B4-BE49-F238E27FC236}">
                <a16:creationId xmlns:a16="http://schemas.microsoft.com/office/drawing/2014/main" id="{DC1E676C-DF35-4E5C-94D7-0BB9B7608E7C}"/>
              </a:ext>
            </a:extLst>
          </p:cNvPr>
          <p:cNvSpPr/>
          <p:nvPr/>
        </p:nvSpPr>
        <p:spPr>
          <a:xfrm>
            <a:off x="2369511" y="1017105"/>
            <a:ext cx="1157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5hmC</a:t>
            </a:r>
            <a:endParaRPr lang="he-I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FAEFC19E-27FD-41BF-9ED5-5703D70F3E48}"/>
              </a:ext>
            </a:extLst>
          </p:cNvPr>
          <p:cNvSpPr/>
          <p:nvPr/>
        </p:nvSpPr>
        <p:spPr>
          <a:xfrm>
            <a:off x="3105627" y="5743383"/>
            <a:ext cx="59344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Decrease in 5mC &amp; 5hmC levels</a:t>
            </a:r>
            <a:endParaRPr lang="he-IL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6EFF77C7-358C-4314-9430-D008807A1F2D}"/>
              </a:ext>
            </a:extLst>
          </p:cNvPr>
          <p:cNvGrpSpPr/>
          <p:nvPr/>
        </p:nvGrpSpPr>
        <p:grpSpPr>
          <a:xfrm>
            <a:off x="6175229" y="1005049"/>
            <a:ext cx="5889926" cy="4312244"/>
            <a:chOff x="154211" y="499480"/>
            <a:chExt cx="5384540" cy="3933607"/>
          </a:xfrm>
        </p:grpSpPr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248B6E9B-6202-4B18-947B-96CB7F30E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211" y="1043168"/>
              <a:ext cx="5384540" cy="3389919"/>
            </a:xfrm>
            <a:prstGeom prst="rect">
              <a:avLst/>
            </a:prstGeom>
          </p:spPr>
        </p:pic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72CF4D6C-A7FF-415B-A08F-E1E5FC4F190D}"/>
                </a:ext>
              </a:extLst>
            </p:cNvPr>
            <p:cNvSpPr/>
            <p:nvPr/>
          </p:nvSpPr>
          <p:spPr>
            <a:xfrm>
              <a:off x="2302594" y="499480"/>
              <a:ext cx="94128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Wingdings" panose="05000000000000000000" pitchFamily="2" charset="2"/>
                </a:rPr>
                <a:t>5mC</a:t>
              </a:r>
              <a:endParaRPr lang="he-I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5B9856F-2804-41D5-A3B0-08D803CB7C92}"/>
              </a:ext>
            </a:extLst>
          </p:cNvPr>
          <p:cNvSpPr txBox="1"/>
          <p:nvPr/>
        </p:nvSpPr>
        <p:spPr>
          <a:xfrm>
            <a:off x="11704320" y="6569938"/>
            <a:ext cx="55816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12/14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14563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B47ACD08-EDD0-4D69-AB32-7E57C9320C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/>
        </p:blipFill>
        <p:spPr>
          <a:xfrm>
            <a:off x="7204301" y="-18662"/>
            <a:ext cx="4567238" cy="687666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CE2470B-323F-4164-AEB1-23CD22DD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8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Summary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6F3BA71-0313-49A6-BC94-C5C8CF496EAE}"/>
              </a:ext>
            </a:extLst>
          </p:cNvPr>
          <p:cNvSpPr/>
          <p:nvPr/>
        </p:nvSpPr>
        <p:spPr>
          <a:xfrm>
            <a:off x="165678" y="1467917"/>
            <a:ext cx="7976836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Rapid</a:t>
            </a:r>
            <a:r>
              <a:rPr lang="en-US" sz="2800" dirty="0"/>
              <a:t> and </a:t>
            </a:r>
            <a:r>
              <a:rPr lang="en-US" sz="2800" b="1" dirty="0"/>
              <a:t>sensitive</a:t>
            </a:r>
            <a:r>
              <a:rPr lang="en-US" sz="2800" dirty="0"/>
              <a:t> assay for global </a:t>
            </a:r>
            <a:r>
              <a:rPr lang="en-US" sz="2800" b="1" dirty="0"/>
              <a:t>5mC</a:t>
            </a:r>
            <a:r>
              <a:rPr lang="en-US" sz="2800" dirty="0"/>
              <a:t> and </a:t>
            </a:r>
            <a:r>
              <a:rPr lang="en-US" sz="2800" b="1" dirty="0"/>
              <a:t>5hmC</a:t>
            </a:r>
            <a:r>
              <a:rPr lang="en-US" sz="2800" dirty="0"/>
              <a:t> detection.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5mC and 5hmC as </a:t>
            </a:r>
            <a:r>
              <a:rPr lang="en-US" sz="2800" b="1" dirty="0"/>
              <a:t>biomarkers</a:t>
            </a:r>
            <a:r>
              <a:rPr lang="en-US" sz="2800" dirty="0"/>
              <a:t> for cancer.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Cancer </a:t>
            </a:r>
            <a:r>
              <a:rPr lang="en-US" sz="2800" b="1" dirty="0"/>
              <a:t>diagnostics</a:t>
            </a:r>
            <a:r>
              <a:rPr lang="en-US" sz="2800" dirty="0"/>
              <a:t> from a simple blood test.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/>
              <a:t>Potential Multiplexing </a:t>
            </a:r>
            <a:r>
              <a:rPr lang="en-US" sz="2800" dirty="0"/>
              <a:t>- Integration with other epigenetic modifications and DNA damage lesions.</a:t>
            </a:r>
            <a:r>
              <a:rPr lang="en-US" sz="2800" b="1" dirty="0"/>
              <a:t> </a:t>
            </a:r>
            <a:endParaRPr lang="en-US" sz="2800" dirty="0"/>
          </a:p>
        </p:txBody>
      </p:sp>
      <p:pic>
        <p:nvPicPr>
          <p:cNvPr id="4" name="תמונה 3" descr="תמונה שמכילה שולחן, ישיבה, שלט, מחשב&#10;&#10;התיאור נוצר באופן אוטומטי">
            <a:extLst>
              <a:ext uri="{FF2B5EF4-FFF2-40B4-BE49-F238E27FC236}">
                <a16:creationId xmlns:a16="http://schemas.microsoft.com/office/drawing/2014/main" id="{6AF50A70-1330-4471-A76B-BD6796A1C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24" y="4407102"/>
            <a:ext cx="3830076" cy="2450898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6469759-73B8-4C0C-A078-334FDE6D4C8E}"/>
              </a:ext>
            </a:extLst>
          </p:cNvPr>
          <p:cNvSpPr txBox="1"/>
          <p:nvPr/>
        </p:nvSpPr>
        <p:spPr>
          <a:xfrm>
            <a:off x="11704320" y="6569938"/>
            <a:ext cx="55816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13/14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475108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3559309" y="652759"/>
            <a:ext cx="5156336" cy="105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24000" y="6391962"/>
            <a:ext cx="2133600" cy="365125"/>
          </a:xfrm>
        </p:spPr>
        <p:txBody>
          <a:bodyPr/>
          <a:lstStyle/>
          <a:p>
            <a:fld id="{59A3AEA0-AEB4-4E13-A625-21A6AAB88ABA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98" y="1656353"/>
            <a:ext cx="6371083" cy="5182334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2678F970-7C46-495F-BC03-EE8E1BF3E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12" y="440383"/>
            <a:ext cx="3659681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Prof. Yuval Ebenstein</a:t>
            </a:r>
          </a:p>
          <a:p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Dr. Shahar Zirkin</a:t>
            </a:r>
          </a:p>
          <a:p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Dr. Yael Michaeli</a:t>
            </a:r>
          </a:p>
          <a:p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Dr. Tamar Shahal</a:t>
            </a:r>
          </a:p>
          <a:p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Dr. </a:t>
            </a:r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Zuzka </a:t>
            </a:r>
            <a:r>
              <a:rPr lang="en-US" sz="1900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Tulpova</a:t>
            </a:r>
            <a:endParaRPr lang="en-US" sz="1900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Dmitry Torchinski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Jonathan Jeffet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Gil Nifker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Noa Gilat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Sapir Margalit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Sivan Fishman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Dena Fridman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Adaya Ben-Moshe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Gal Goldner</a:t>
            </a:r>
          </a:p>
          <a:p>
            <a:pPr eaLnBrk="0" hangingPunct="0"/>
            <a:endParaRPr lang="en-US" sz="2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 pitchFamily="34" charset="0"/>
            </a:endParaRPr>
          </a:p>
          <a:p>
            <a:pPr eaLnBrk="0" hangingPunct="0"/>
            <a:r>
              <a:rPr lang="en-US" sz="2000" b="1" u="sng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Collaborators:</a:t>
            </a: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Prof. </a:t>
            </a:r>
            <a:r>
              <a:rPr lang="en-US" sz="1900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Elmar</a:t>
            </a:r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sz="1900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Weinhold</a:t>
            </a:r>
            <a:endParaRPr lang="en-US" sz="1900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 pitchFamily="34" charset="0"/>
            </a:endParaRPr>
          </a:p>
          <a:p>
            <a:pPr eaLnBrk="0" hangingPunct="0"/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Dr. </a:t>
            </a:r>
            <a:r>
              <a:rPr lang="en-US" sz="1900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Relly</a:t>
            </a:r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 Forer, </a:t>
            </a:r>
            <a:r>
              <a:rPr lang="en-US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DYN</a:t>
            </a:r>
            <a:r>
              <a:rPr lang="en-US" sz="1900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 </a:t>
            </a:r>
            <a:r>
              <a:rPr lang="en-US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itchFamily="34" charset="0"/>
              </a:rPr>
              <a:t>diagnostics</a:t>
            </a:r>
            <a:endParaRPr lang="en-US" sz="1900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 pitchFamily="34" charset="0"/>
            </a:endParaRPr>
          </a:p>
          <a:p>
            <a:pPr eaLnBrk="0" hangingPunct="0"/>
            <a:r>
              <a:rPr lang="en-US" sz="1900" dirty="0">
                <a:solidFill>
                  <a:schemeClr val="bg2"/>
                </a:solidFill>
              </a:rPr>
              <a:t>Dr. Maya </a:t>
            </a:r>
            <a:r>
              <a:rPr lang="en-US" sz="1900" dirty="0" err="1">
                <a:solidFill>
                  <a:schemeClr val="bg2"/>
                </a:solidFill>
              </a:rPr>
              <a:t>Koren-Michowitz</a:t>
            </a:r>
            <a:endParaRPr lang="en-US" sz="1900" dirty="0">
              <a:solidFill>
                <a:schemeClr val="bg2"/>
              </a:solidFill>
            </a:endParaRPr>
          </a:p>
          <a:p>
            <a:pPr eaLnBrk="0" hangingPunct="0"/>
            <a:r>
              <a:rPr lang="en-US" sz="1900" dirty="0">
                <a:solidFill>
                  <a:schemeClr val="bg2"/>
                </a:solidFill>
              </a:rPr>
              <a:t>Dr. Roni Golan-</a:t>
            </a:r>
            <a:r>
              <a:rPr lang="en-US" sz="1900" dirty="0" err="1">
                <a:solidFill>
                  <a:schemeClr val="bg2"/>
                </a:solidFill>
              </a:rPr>
              <a:t>Lavi</a:t>
            </a:r>
            <a:r>
              <a:rPr lang="en-US" sz="1900" dirty="0">
                <a:solidFill>
                  <a:schemeClr val="bg2"/>
                </a:solidFill>
              </a:rPr>
              <a:t> </a:t>
            </a:r>
            <a:endParaRPr lang="en-US" sz="19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54F22B5D-BD1C-48A7-ADDB-D025BCF4883B}"/>
              </a:ext>
            </a:extLst>
          </p:cNvPr>
          <p:cNvSpPr txBox="1"/>
          <p:nvPr/>
        </p:nvSpPr>
        <p:spPr>
          <a:xfrm>
            <a:off x="0" y="19313"/>
            <a:ext cx="45182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chemeClr val="bg1">
                    <a:lumMod val="85000"/>
                  </a:schemeClr>
                </a:solidFill>
              </a:rPr>
              <a:t>Nano</a:t>
            </a:r>
            <a:r>
              <a:rPr lang="en-US" sz="3600" b="1" dirty="0">
                <a:solidFill>
                  <a:srgbClr val="00B0F0"/>
                </a:solidFill>
              </a:rPr>
              <a:t>Bio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Photoni</a:t>
            </a:r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x</a:t>
            </a:r>
            <a:r>
              <a:rPr lang="en-US" sz="3600" b="1" dirty="0">
                <a:solidFill>
                  <a:srgbClr val="00B0F0"/>
                </a:solidFill>
              </a:rPr>
              <a:t>Lab</a:t>
            </a:r>
            <a:endParaRPr lang="he-IL" sz="3000" b="1" dirty="0">
              <a:solidFill>
                <a:srgbClr val="00B0F0"/>
              </a:solidFill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F88FE1F-579E-4BA2-9133-52127257F29F}"/>
              </a:ext>
            </a:extLst>
          </p:cNvPr>
          <p:cNvSpPr txBox="1"/>
          <p:nvPr/>
        </p:nvSpPr>
        <p:spPr>
          <a:xfrm>
            <a:off x="11704320" y="6569938"/>
            <a:ext cx="558166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14/14</a:t>
            </a:r>
            <a:endParaRPr lang="he-IL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3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DBFA713-C918-44BC-BF11-3273C812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8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Epigenetic modifications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5" name="Picture 2" descr="All - Female Organs - Human Anatomy Stock Illustration ...">
            <a:extLst>
              <a:ext uri="{FF2B5EF4-FFF2-40B4-BE49-F238E27FC236}">
                <a16:creationId xmlns:a16="http://schemas.microsoft.com/office/drawing/2014/main" id="{C6FDD8C6-0BDE-4B91-92C0-7AEFA4D6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31" y="1470134"/>
            <a:ext cx="5007854" cy="52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038DA59D-2598-4796-B308-E8E501F47334}"/>
              </a:ext>
            </a:extLst>
          </p:cNvPr>
          <p:cNvGrpSpPr/>
          <p:nvPr/>
        </p:nvGrpSpPr>
        <p:grpSpPr>
          <a:xfrm>
            <a:off x="6653185" y="1613146"/>
            <a:ext cx="2358200" cy="1143585"/>
            <a:chOff x="6653185" y="1613146"/>
            <a:chExt cx="2358200" cy="1143585"/>
          </a:xfrm>
        </p:grpSpPr>
        <p:grpSp>
          <p:nvGrpSpPr>
            <p:cNvPr id="55" name="קבוצה 54">
              <a:extLst>
                <a:ext uri="{FF2B5EF4-FFF2-40B4-BE49-F238E27FC236}">
                  <a16:creationId xmlns:a16="http://schemas.microsoft.com/office/drawing/2014/main" id="{14399AF9-160D-4647-89CF-1ABE7D071C6D}"/>
                </a:ext>
              </a:extLst>
            </p:cNvPr>
            <p:cNvGrpSpPr/>
            <p:nvPr/>
          </p:nvGrpSpPr>
          <p:grpSpPr>
            <a:xfrm>
              <a:off x="6653185" y="1613146"/>
              <a:ext cx="2358200" cy="969289"/>
              <a:chOff x="6653185" y="1613146"/>
              <a:chExt cx="2358200" cy="969289"/>
            </a:xfrm>
          </p:grpSpPr>
          <p:pic>
            <p:nvPicPr>
              <p:cNvPr id="67" name="Picture 4" descr="Illustration of internal human organs on black background&quot; Stock ...">
                <a:extLst>
                  <a:ext uri="{FF2B5EF4-FFF2-40B4-BE49-F238E27FC236}">
                    <a16:creationId xmlns:a16="http://schemas.microsoft.com/office/drawing/2014/main" id="{8FBEB9ED-88A6-490A-9751-E122BF9342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3" t="2420" r="49912" b="73429"/>
              <a:stretch/>
            </p:blipFill>
            <p:spPr bwMode="auto">
              <a:xfrm>
                <a:off x="6653185" y="1613146"/>
                <a:ext cx="969041" cy="969289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72" name="מחבר חץ ישר 71">
                <a:extLst>
                  <a:ext uri="{FF2B5EF4-FFF2-40B4-BE49-F238E27FC236}">
                    <a16:creationId xmlns:a16="http://schemas.microsoft.com/office/drawing/2014/main" id="{337FE6E7-56D1-421A-80E8-412274B0A9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2227" y="1997810"/>
                <a:ext cx="1389158" cy="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תיבת טקסט 77">
              <a:extLst>
                <a:ext uri="{FF2B5EF4-FFF2-40B4-BE49-F238E27FC236}">
                  <a16:creationId xmlns:a16="http://schemas.microsoft.com/office/drawing/2014/main" id="{5805CB22-2612-4A4B-9A21-C7CE64809A4A}"/>
                </a:ext>
              </a:extLst>
            </p:cNvPr>
            <p:cNvSpPr txBox="1"/>
            <p:nvPr/>
          </p:nvSpPr>
          <p:spPr>
            <a:xfrm>
              <a:off x="6856945" y="2463426"/>
              <a:ext cx="785057" cy="2933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Brain</a:t>
              </a:r>
              <a:endParaRPr lang="he-IL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קבוצה 61">
            <a:extLst>
              <a:ext uri="{FF2B5EF4-FFF2-40B4-BE49-F238E27FC236}">
                <a16:creationId xmlns:a16="http://schemas.microsoft.com/office/drawing/2014/main" id="{0927C497-2CBF-4FC6-9AEE-099771D85F1E}"/>
              </a:ext>
            </a:extLst>
          </p:cNvPr>
          <p:cNvGrpSpPr/>
          <p:nvPr/>
        </p:nvGrpSpPr>
        <p:grpSpPr>
          <a:xfrm>
            <a:off x="6669884" y="2839665"/>
            <a:ext cx="2150794" cy="1128069"/>
            <a:chOff x="6669884" y="2839665"/>
            <a:chExt cx="2150794" cy="1128069"/>
          </a:xfrm>
        </p:grpSpPr>
        <p:pic>
          <p:nvPicPr>
            <p:cNvPr id="68" name="Picture 4" descr="Illustration of internal human organs on black background&quot; Stock ...">
              <a:extLst>
                <a:ext uri="{FF2B5EF4-FFF2-40B4-BE49-F238E27FC236}">
                  <a16:creationId xmlns:a16="http://schemas.microsoft.com/office/drawing/2014/main" id="{92F73B05-D139-48CB-90E8-362F36AC9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370" r="26645" b="74462"/>
            <a:stretch/>
          </p:blipFill>
          <p:spPr bwMode="auto">
            <a:xfrm>
              <a:off x="6669884" y="2839665"/>
              <a:ext cx="918847" cy="91149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3" name="מחבר חץ ישר 72">
              <a:extLst>
                <a:ext uri="{FF2B5EF4-FFF2-40B4-BE49-F238E27FC236}">
                  <a16:creationId xmlns:a16="http://schemas.microsoft.com/office/drawing/2014/main" id="{429C6C88-E854-4351-8852-4D7A05A07138}"/>
                </a:ext>
              </a:extLst>
            </p:cNvPr>
            <p:cNvCxnSpPr>
              <a:cxnSpLocks/>
            </p:cNvCxnSpPr>
            <p:nvPr/>
          </p:nvCxnSpPr>
          <p:spPr>
            <a:xfrm>
              <a:off x="7610384" y="3295415"/>
              <a:ext cx="1210294" cy="1954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תיבת טקסט 78">
              <a:extLst>
                <a:ext uri="{FF2B5EF4-FFF2-40B4-BE49-F238E27FC236}">
                  <a16:creationId xmlns:a16="http://schemas.microsoft.com/office/drawing/2014/main" id="{73C4460A-9A98-48DB-8EC9-A9507FA79519}"/>
                </a:ext>
              </a:extLst>
            </p:cNvPr>
            <p:cNvSpPr txBox="1"/>
            <p:nvPr/>
          </p:nvSpPr>
          <p:spPr>
            <a:xfrm>
              <a:off x="6865101" y="3674429"/>
              <a:ext cx="785057" cy="2933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lungs</a:t>
              </a:r>
              <a:endParaRPr lang="he-IL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0BB4626D-D45B-4CBA-80CC-98C858EB98BE}"/>
              </a:ext>
            </a:extLst>
          </p:cNvPr>
          <p:cNvGrpSpPr/>
          <p:nvPr/>
        </p:nvGrpSpPr>
        <p:grpSpPr>
          <a:xfrm>
            <a:off x="6690571" y="3950781"/>
            <a:ext cx="1977270" cy="1115152"/>
            <a:chOff x="6690571" y="3950781"/>
            <a:chExt cx="1977270" cy="1115152"/>
          </a:xfrm>
        </p:grpSpPr>
        <p:pic>
          <p:nvPicPr>
            <p:cNvPr id="71" name="Picture 4" descr="Illustration of internal human organs on black background&quot; Stock ...">
              <a:extLst>
                <a:ext uri="{FF2B5EF4-FFF2-40B4-BE49-F238E27FC236}">
                  <a16:creationId xmlns:a16="http://schemas.microsoft.com/office/drawing/2014/main" id="{605F40D5-D099-4D17-B8AE-EB8970161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38" t="26072" r="2382" b="50142"/>
            <a:stretch/>
          </p:blipFill>
          <p:spPr bwMode="auto">
            <a:xfrm>
              <a:off x="6690571" y="3950781"/>
              <a:ext cx="925284" cy="92945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מחבר חץ ישר 73">
              <a:extLst>
                <a:ext uri="{FF2B5EF4-FFF2-40B4-BE49-F238E27FC236}">
                  <a16:creationId xmlns:a16="http://schemas.microsoft.com/office/drawing/2014/main" id="{076B2EDB-C268-4399-BC3A-5BD9CC2ED06B}"/>
                </a:ext>
              </a:extLst>
            </p:cNvPr>
            <p:cNvCxnSpPr>
              <a:cxnSpLocks/>
              <a:stCxn id="71" idx="6"/>
            </p:cNvCxnSpPr>
            <p:nvPr/>
          </p:nvCxnSpPr>
          <p:spPr>
            <a:xfrm flipV="1">
              <a:off x="7615855" y="4307895"/>
              <a:ext cx="1051986" cy="10761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תיבת טקסט 79">
              <a:extLst>
                <a:ext uri="{FF2B5EF4-FFF2-40B4-BE49-F238E27FC236}">
                  <a16:creationId xmlns:a16="http://schemas.microsoft.com/office/drawing/2014/main" id="{9D2FED3A-DB21-4FBC-B4BD-92025780968F}"/>
                </a:ext>
              </a:extLst>
            </p:cNvPr>
            <p:cNvSpPr txBox="1"/>
            <p:nvPr/>
          </p:nvSpPr>
          <p:spPr>
            <a:xfrm>
              <a:off x="6881492" y="4772628"/>
              <a:ext cx="785057" cy="2933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Liver</a:t>
              </a:r>
              <a:endParaRPr lang="he-IL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6" name="קבוצה 85">
            <a:extLst>
              <a:ext uri="{FF2B5EF4-FFF2-40B4-BE49-F238E27FC236}">
                <a16:creationId xmlns:a16="http://schemas.microsoft.com/office/drawing/2014/main" id="{6D441A4E-9CA7-4AB3-B47A-2C369C6C46D2}"/>
              </a:ext>
            </a:extLst>
          </p:cNvPr>
          <p:cNvGrpSpPr/>
          <p:nvPr/>
        </p:nvGrpSpPr>
        <p:grpSpPr>
          <a:xfrm>
            <a:off x="9301621" y="3898683"/>
            <a:ext cx="2352301" cy="1217967"/>
            <a:chOff x="9301621" y="3898683"/>
            <a:chExt cx="2352301" cy="1217967"/>
          </a:xfrm>
        </p:grpSpPr>
        <p:pic>
          <p:nvPicPr>
            <p:cNvPr id="70" name="Picture 4" descr="Illustration of internal human organs on black background&quot; Stock ...">
              <a:extLst>
                <a:ext uri="{FF2B5EF4-FFF2-40B4-BE49-F238E27FC236}">
                  <a16:creationId xmlns:a16="http://schemas.microsoft.com/office/drawing/2014/main" id="{78311C6A-6DCA-41E5-B9DF-B92D989DCC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4" t="74320" r="74186" b="1600"/>
            <a:stretch/>
          </p:blipFill>
          <p:spPr bwMode="auto">
            <a:xfrm>
              <a:off x="10676919" y="3898683"/>
              <a:ext cx="965245" cy="98155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5" name="מחבר חץ ישר 74">
              <a:extLst>
                <a:ext uri="{FF2B5EF4-FFF2-40B4-BE49-F238E27FC236}">
                  <a16:creationId xmlns:a16="http://schemas.microsoft.com/office/drawing/2014/main" id="{12C7AD7C-353B-41D4-9302-8E44AF1AD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01621" y="4582293"/>
              <a:ext cx="1415405" cy="534357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תיבת טקסט 80">
              <a:extLst>
                <a:ext uri="{FF2B5EF4-FFF2-40B4-BE49-F238E27FC236}">
                  <a16:creationId xmlns:a16="http://schemas.microsoft.com/office/drawing/2014/main" id="{454B849F-BE2E-4182-BAAF-35E62DB06BBF}"/>
                </a:ext>
              </a:extLst>
            </p:cNvPr>
            <p:cNvSpPr txBox="1"/>
            <p:nvPr/>
          </p:nvSpPr>
          <p:spPr>
            <a:xfrm>
              <a:off x="10784014" y="4804902"/>
              <a:ext cx="869908" cy="2933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Intestines</a:t>
              </a:r>
              <a:endParaRPr lang="he-IL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קבוצה 84">
            <a:extLst>
              <a:ext uri="{FF2B5EF4-FFF2-40B4-BE49-F238E27FC236}">
                <a16:creationId xmlns:a16="http://schemas.microsoft.com/office/drawing/2014/main" id="{6AD7AEDA-F2E4-4732-8E46-0EF03C49E09A}"/>
              </a:ext>
            </a:extLst>
          </p:cNvPr>
          <p:cNvGrpSpPr/>
          <p:nvPr/>
        </p:nvGrpSpPr>
        <p:grpSpPr>
          <a:xfrm>
            <a:off x="9441026" y="2835358"/>
            <a:ext cx="2204618" cy="1510519"/>
            <a:chOff x="9441026" y="2835358"/>
            <a:chExt cx="2204618" cy="1510519"/>
          </a:xfrm>
        </p:grpSpPr>
        <p:pic>
          <p:nvPicPr>
            <p:cNvPr id="66" name="Picture 4" descr="Illustration of internal human organs on black background&quot; Stock ...">
              <a:extLst>
                <a:ext uri="{FF2B5EF4-FFF2-40B4-BE49-F238E27FC236}">
                  <a16:creationId xmlns:a16="http://schemas.microsoft.com/office/drawing/2014/main" id="{12F66D6A-4F8C-43D8-B0A4-67D431F985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1" t="26731" r="74468" b="50309"/>
            <a:stretch/>
          </p:blipFill>
          <p:spPr bwMode="auto">
            <a:xfrm>
              <a:off x="10669627" y="2835358"/>
              <a:ext cx="917852" cy="91149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7" name="מחבר חץ ישר 76">
              <a:extLst>
                <a:ext uri="{FF2B5EF4-FFF2-40B4-BE49-F238E27FC236}">
                  <a16:creationId xmlns:a16="http://schemas.microsoft.com/office/drawing/2014/main" id="{6C185406-23FA-4CB6-9966-B7EF9E4946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41026" y="3488036"/>
              <a:ext cx="1270216" cy="85784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תיבת טקסט 81">
              <a:extLst>
                <a:ext uri="{FF2B5EF4-FFF2-40B4-BE49-F238E27FC236}">
                  <a16:creationId xmlns:a16="http://schemas.microsoft.com/office/drawing/2014/main" id="{157E277C-52EF-4F34-88E0-9EA7461BF4F0}"/>
                </a:ext>
              </a:extLst>
            </p:cNvPr>
            <p:cNvSpPr txBox="1"/>
            <p:nvPr/>
          </p:nvSpPr>
          <p:spPr>
            <a:xfrm>
              <a:off x="10775736" y="3654267"/>
              <a:ext cx="869908" cy="2933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Stomach</a:t>
              </a:r>
              <a:endParaRPr lang="he-IL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קבוצה 83">
            <a:extLst>
              <a:ext uri="{FF2B5EF4-FFF2-40B4-BE49-F238E27FC236}">
                <a16:creationId xmlns:a16="http://schemas.microsoft.com/office/drawing/2014/main" id="{CBDD533F-7A42-40DE-8458-5769781CA415}"/>
              </a:ext>
            </a:extLst>
          </p:cNvPr>
          <p:cNvGrpSpPr/>
          <p:nvPr/>
        </p:nvGrpSpPr>
        <p:grpSpPr>
          <a:xfrm>
            <a:off x="9447398" y="1610520"/>
            <a:ext cx="2282674" cy="2140644"/>
            <a:chOff x="9447398" y="1610520"/>
            <a:chExt cx="2282674" cy="2140644"/>
          </a:xfrm>
        </p:grpSpPr>
        <p:pic>
          <p:nvPicPr>
            <p:cNvPr id="69" name="Picture 4" descr="Illustration of internal human organs on black background&quot; Stock ...">
              <a:extLst>
                <a:ext uri="{FF2B5EF4-FFF2-40B4-BE49-F238E27FC236}">
                  <a16:creationId xmlns:a16="http://schemas.microsoft.com/office/drawing/2014/main" id="{5D3F4C06-FD96-4714-80FA-5E238CA2B9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12" t="1718" r="2065" b="74114"/>
            <a:stretch/>
          </p:blipFill>
          <p:spPr bwMode="auto">
            <a:xfrm>
              <a:off x="10651657" y="1610520"/>
              <a:ext cx="966088" cy="97191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מחבר חץ ישר 75">
              <a:extLst>
                <a:ext uri="{FF2B5EF4-FFF2-40B4-BE49-F238E27FC236}">
                  <a16:creationId xmlns:a16="http://schemas.microsoft.com/office/drawing/2014/main" id="{79EB3C5E-55E9-48D2-A535-C4B385DB3C26}"/>
                </a:ext>
              </a:extLst>
            </p:cNvPr>
            <p:cNvCxnSpPr>
              <a:cxnSpLocks/>
              <a:stCxn id="69" idx="3"/>
            </p:cNvCxnSpPr>
            <p:nvPr/>
          </p:nvCxnSpPr>
          <p:spPr>
            <a:xfrm flipH="1">
              <a:off x="9447398" y="2440101"/>
              <a:ext cx="1345739" cy="1311063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תיבת טקסט 82">
              <a:extLst>
                <a:ext uri="{FF2B5EF4-FFF2-40B4-BE49-F238E27FC236}">
                  <a16:creationId xmlns:a16="http://schemas.microsoft.com/office/drawing/2014/main" id="{D6FA2C60-7E63-4BCA-AF4B-C00FEF8CD258}"/>
                </a:ext>
              </a:extLst>
            </p:cNvPr>
            <p:cNvSpPr txBox="1"/>
            <p:nvPr/>
          </p:nvSpPr>
          <p:spPr>
            <a:xfrm>
              <a:off x="10860164" y="2476412"/>
              <a:ext cx="869908" cy="29330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</a:rPr>
                <a:t>Heart</a:t>
              </a:r>
              <a:endParaRPr lang="he-IL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E6B4ECD4-62E7-4183-9332-B46C4F6A05CE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2/14</a:t>
            </a:r>
            <a:endParaRPr lang="he-IL" sz="1200" dirty="0"/>
          </a:p>
        </p:txBody>
      </p:sp>
      <p:sp>
        <p:nvSpPr>
          <p:cNvPr id="106" name="מלבן 4">
            <a:extLst>
              <a:ext uri="{FF2B5EF4-FFF2-40B4-BE49-F238E27FC236}">
                <a16:creationId xmlns:a16="http://schemas.microsoft.com/office/drawing/2014/main" id="{70C367EA-D0C0-4E60-BD99-2492056C4E94}"/>
              </a:ext>
            </a:extLst>
          </p:cNvPr>
          <p:cNvSpPr>
            <a:spLocks noChangeAspect="1"/>
          </p:cNvSpPr>
          <p:nvPr/>
        </p:nvSpPr>
        <p:spPr>
          <a:xfrm>
            <a:off x="2313990" y="8413108"/>
            <a:ext cx="249735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(DNA methyltransferase)</a:t>
            </a:r>
            <a:endParaRPr lang="he-IL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39" y="1571791"/>
            <a:ext cx="5633803" cy="3100668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57DE3D82-E8E8-4FE5-AA94-B010F4EDA1C8}"/>
              </a:ext>
            </a:extLst>
          </p:cNvPr>
          <p:cNvGrpSpPr/>
          <p:nvPr/>
        </p:nvGrpSpPr>
        <p:grpSpPr>
          <a:xfrm>
            <a:off x="973761" y="4568519"/>
            <a:ext cx="4622484" cy="2165146"/>
            <a:chOff x="973761" y="4568519"/>
            <a:chExt cx="4622484" cy="2165146"/>
          </a:xfrm>
        </p:grpSpPr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C77C7161-891E-44C7-B6F4-E60AC5422F8F}"/>
                </a:ext>
              </a:extLst>
            </p:cNvPr>
            <p:cNvSpPr txBox="1"/>
            <p:nvPr/>
          </p:nvSpPr>
          <p:spPr>
            <a:xfrm>
              <a:off x="2279893" y="6009603"/>
              <a:ext cx="202324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CpG = CG sequence</a:t>
              </a:r>
              <a:endParaRPr lang="he-IL" b="1" dirty="0"/>
            </a:p>
          </p:txBody>
        </p: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5183117B-6286-4ABD-A76F-49637EEECCF3}"/>
                </a:ext>
              </a:extLst>
            </p:cNvPr>
            <p:cNvGrpSpPr/>
            <p:nvPr/>
          </p:nvGrpSpPr>
          <p:grpSpPr>
            <a:xfrm>
              <a:off x="973761" y="4568519"/>
              <a:ext cx="4622484" cy="2165146"/>
              <a:chOff x="973761" y="4568519"/>
              <a:chExt cx="4622484" cy="2165146"/>
            </a:xfrm>
          </p:grpSpPr>
          <p:pic>
            <p:nvPicPr>
              <p:cNvPr id="44" name="תמונה 43">
                <a:extLst>
                  <a:ext uri="{FF2B5EF4-FFF2-40B4-BE49-F238E27FC236}">
                    <a16:creationId xmlns:a16="http://schemas.microsoft.com/office/drawing/2014/main" id="{DC088012-2DE9-49AB-AF0C-7A99EE5BB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3761" y="4568519"/>
                <a:ext cx="4622484" cy="1511359"/>
              </a:xfrm>
              <a:prstGeom prst="rect">
                <a:avLst/>
              </a:prstGeom>
            </p:spPr>
          </p:pic>
          <p:grpSp>
            <p:nvGrpSpPr>
              <p:cNvPr id="3" name="קבוצה 2">
                <a:extLst>
                  <a:ext uri="{FF2B5EF4-FFF2-40B4-BE49-F238E27FC236}">
                    <a16:creationId xmlns:a16="http://schemas.microsoft.com/office/drawing/2014/main" id="{93EF4D67-3B2F-4634-8410-76CF67B35EC7}"/>
                  </a:ext>
                </a:extLst>
              </p:cNvPr>
              <p:cNvGrpSpPr/>
              <p:nvPr/>
            </p:nvGrpSpPr>
            <p:grpSpPr>
              <a:xfrm>
                <a:off x="1943654" y="4736376"/>
                <a:ext cx="2705974" cy="1997289"/>
                <a:chOff x="1943654" y="4736376"/>
                <a:chExt cx="2705974" cy="1997289"/>
              </a:xfrm>
            </p:grpSpPr>
            <p:grpSp>
              <p:nvGrpSpPr>
                <p:cNvPr id="6" name="קבוצה 5">
                  <a:extLst>
                    <a:ext uri="{FF2B5EF4-FFF2-40B4-BE49-F238E27FC236}">
                      <a16:creationId xmlns:a16="http://schemas.microsoft.com/office/drawing/2014/main" id="{716B37AA-86D4-49BC-917D-DEAA800DDFDF}"/>
                    </a:ext>
                  </a:extLst>
                </p:cNvPr>
                <p:cNvGrpSpPr/>
                <p:nvPr/>
              </p:nvGrpSpPr>
              <p:grpSpPr>
                <a:xfrm>
                  <a:off x="1943654" y="6364333"/>
                  <a:ext cx="2705974" cy="369332"/>
                  <a:chOff x="2029181" y="5857810"/>
                  <a:chExt cx="2705974" cy="369332"/>
                </a:xfrm>
              </p:grpSpPr>
              <p:sp>
                <p:nvSpPr>
                  <p:cNvPr id="45" name="אליפסה 44">
                    <a:extLst>
                      <a:ext uri="{FF2B5EF4-FFF2-40B4-BE49-F238E27FC236}">
                        <a16:creationId xmlns:a16="http://schemas.microsoft.com/office/drawing/2014/main" id="{7D675057-3975-4BD2-A2A3-9A296FFFA125}"/>
                      </a:ext>
                    </a:extLst>
                  </p:cNvPr>
                  <p:cNvSpPr/>
                  <p:nvPr/>
                </p:nvSpPr>
                <p:spPr>
                  <a:xfrm>
                    <a:off x="2029181" y="5919065"/>
                    <a:ext cx="203932" cy="246823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rgbClr val="FFC000"/>
                    </a:solidFill>
                  </a:ln>
                  <a:effectLst>
                    <a:glow rad="228600">
                      <a:srgbClr val="FFFF00">
                        <a:alpha val="6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46" name="תיבת טקסט 45">
                    <a:extLst>
                      <a:ext uri="{FF2B5EF4-FFF2-40B4-BE49-F238E27FC236}">
                        <a16:creationId xmlns:a16="http://schemas.microsoft.com/office/drawing/2014/main" id="{11504CC7-3C26-4C55-B966-E116A6CE96A5}"/>
                      </a:ext>
                    </a:extLst>
                  </p:cNvPr>
                  <p:cNvSpPr txBox="1"/>
                  <p:nvPr/>
                </p:nvSpPr>
                <p:spPr>
                  <a:xfrm>
                    <a:off x="2304233" y="5857810"/>
                    <a:ext cx="24309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r>
                      <a:rPr lang="en-US" b="1" dirty="0"/>
                      <a:t>Epigenetic modification</a:t>
                    </a:r>
                    <a:endParaRPr lang="he-IL" b="1" dirty="0"/>
                  </a:p>
                </p:txBody>
              </p:sp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2162615" y="4736376"/>
                  <a:ext cx="2044578" cy="1179321"/>
                  <a:chOff x="2162615" y="4736376"/>
                  <a:chExt cx="2044578" cy="1179321"/>
                </a:xfrm>
              </p:grpSpPr>
              <p:grpSp>
                <p:nvGrpSpPr>
                  <p:cNvPr id="4" name="קבוצה 3">
                    <a:extLst>
                      <a:ext uri="{FF2B5EF4-FFF2-40B4-BE49-F238E27FC236}">
                        <a16:creationId xmlns:a16="http://schemas.microsoft.com/office/drawing/2014/main" id="{B08E1F2D-DD89-4B2C-9626-103F2128A75E}"/>
                      </a:ext>
                    </a:extLst>
                  </p:cNvPr>
                  <p:cNvGrpSpPr/>
                  <p:nvPr/>
                </p:nvGrpSpPr>
                <p:grpSpPr>
                  <a:xfrm>
                    <a:off x="2604136" y="5650548"/>
                    <a:ext cx="1603057" cy="265149"/>
                    <a:chOff x="2612875" y="5248822"/>
                    <a:chExt cx="1603057" cy="265149"/>
                  </a:xfrm>
                </p:grpSpPr>
                <p:sp>
                  <p:nvSpPr>
                    <p:cNvPr id="35" name="אליפסה 34">
                      <a:extLst>
                        <a:ext uri="{FF2B5EF4-FFF2-40B4-BE49-F238E27FC236}">
                          <a16:creationId xmlns:a16="http://schemas.microsoft.com/office/drawing/2014/main" id="{E4D369ED-3043-44D5-BD29-2849DA7E9F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2875" y="5267148"/>
                      <a:ext cx="203932" cy="24682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  <a:effectLst>
                      <a:glow rad="152400">
                        <a:srgbClr val="FFFF00">
                          <a:alpha val="6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37" name="אליפסה 36">
                      <a:extLst>
                        <a:ext uri="{FF2B5EF4-FFF2-40B4-BE49-F238E27FC236}">
                          <a16:creationId xmlns:a16="http://schemas.microsoft.com/office/drawing/2014/main" id="{0B132D09-34BE-4CAC-9F2E-32E771EDF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12000" y="5248822"/>
                      <a:ext cx="203932" cy="24682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  <a:effectLst>
                      <a:glow rad="152400">
                        <a:srgbClr val="FFFF00">
                          <a:alpha val="6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107" name="קבוצה 3">
                    <a:extLst>
                      <a:ext uri="{FF2B5EF4-FFF2-40B4-BE49-F238E27FC236}">
                        <a16:creationId xmlns:a16="http://schemas.microsoft.com/office/drawing/2014/main" id="{B08E1F2D-DD89-4B2C-9626-103F2128A75E}"/>
                      </a:ext>
                    </a:extLst>
                  </p:cNvPr>
                  <p:cNvGrpSpPr/>
                  <p:nvPr/>
                </p:nvGrpSpPr>
                <p:grpSpPr>
                  <a:xfrm>
                    <a:off x="2162615" y="4736376"/>
                    <a:ext cx="1603057" cy="265149"/>
                    <a:chOff x="2595942" y="5248822"/>
                    <a:chExt cx="1603057" cy="265149"/>
                  </a:xfrm>
                </p:grpSpPr>
                <p:sp>
                  <p:nvSpPr>
                    <p:cNvPr id="108" name="אליפסה 34">
                      <a:extLst>
                        <a:ext uri="{FF2B5EF4-FFF2-40B4-BE49-F238E27FC236}">
                          <a16:creationId xmlns:a16="http://schemas.microsoft.com/office/drawing/2014/main" id="{E4D369ED-3043-44D5-BD29-2849DA7E9F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5942" y="5267148"/>
                      <a:ext cx="203932" cy="24682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  <a:effectLst>
                      <a:glow rad="152400">
                        <a:srgbClr val="FFFF00">
                          <a:alpha val="6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109" name="אליפסה 36">
                      <a:extLst>
                        <a:ext uri="{FF2B5EF4-FFF2-40B4-BE49-F238E27FC236}">
                          <a16:creationId xmlns:a16="http://schemas.microsoft.com/office/drawing/2014/main" id="{0B132D09-34BE-4CAC-9F2E-32E771EDF5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95067" y="5248822"/>
                      <a:ext cx="203932" cy="246823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>
                      <a:solidFill>
                        <a:srgbClr val="FFFF00"/>
                      </a:solidFill>
                    </a:ln>
                    <a:effectLst>
                      <a:glow rad="152400">
                        <a:srgbClr val="FFFF00">
                          <a:alpha val="6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649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F9D8BFF1-B8B8-4A16-97AC-D367B50327BE}"/>
              </a:ext>
            </a:extLst>
          </p:cNvPr>
          <p:cNvSpPr txBox="1"/>
          <p:nvPr/>
        </p:nvSpPr>
        <p:spPr>
          <a:xfrm>
            <a:off x="8062" y="6450021"/>
            <a:ext cx="297384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200" dirty="0" err="1"/>
              <a:t>Haffner</a:t>
            </a:r>
            <a:r>
              <a:rPr lang="en-US" sz="1200" dirty="0"/>
              <a:t> et al., </a:t>
            </a:r>
            <a:r>
              <a:rPr lang="en-US" sz="1200" i="1" dirty="0" err="1"/>
              <a:t>Oncotarget</a:t>
            </a:r>
            <a:r>
              <a:rPr lang="en-US" sz="1200" dirty="0"/>
              <a:t>, 2011</a:t>
            </a:r>
            <a:endParaRPr lang="he-IL" sz="1200" dirty="0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29A44B13-0A8F-4537-857A-2E81DB63F4B2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3/14</a:t>
            </a:r>
            <a:endParaRPr lang="he-IL" sz="1200" dirty="0"/>
          </a:p>
        </p:txBody>
      </p:sp>
      <p:sp>
        <p:nvSpPr>
          <p:cNvPr id="43" name="כותרת 1">
            <a:extLst>
              <a:ext uri="{FF2B5EF4-FFF2-40B4-BE49-F238E27FC236}">
                <a16:creationId xmlns:a16="http://schemas.microsoft.com/office/drawing/2014/main" id="{6CE2470B-323F-4164-AEB1-23CD22DD1B4F}"/>
              </a:ext>
            </a:extLst>
          </p:cNvPr>
          <p:cNvSpPr txBox="1">
            <a:spLocks/>
          </p:cNvSpPr>
          <p:nvPr/>
        </p:nvSpPr>
        <p:spPr>
          <a:xfrm>
            <a:off x="297833" y="62503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5mC &amp; 5hmC in cancer</a:t>
            </a:r>
          </a:p>
        </p:txBody>
      </p:sp>
      <p:pic>
        <p:nvPicPr>
          <p:cNvPr id="65" name="תמונה 64" descr="תמונה שמכילה מסך, טלוויזיה, צג&#10;&#10;התיאור נוצר באופן אוטומטי">
            <a:extLst>
              <a:ext uri="{FF2B5EF4-FFF2-40B4-BE49-F238E27FC236}">
                <a16:creationId xmlns:a16="http://schemas.microsoft.com/office/drawing/2014/main" id="{1482EC68-F103-45AE-AC81-429B4DAC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6" y="4088563"/>
            <a:ext cx="6569445" cy="2394699"/>
          </a:xfrm>
          <a:prstGeom prst="rect">
            <a:avLst/>
          </a:prstGeom>
        </p:spPr>
      </p:pic>
      <p:grpSp>
        <p:nvGrpSpPr>
          <p:cNvPr id="66" name="קבוצה 65">
            <a:extLst>
              <a:ext uri="{FF2B5EF4-FFF2-40B4-BE49-F238E27FC236}">
                <a16:creationId xmlns:a16="http://schemas.microsoft.com/office/drawing/2014/main" id="{26B0E06E-9AB1-4908-87E2-D7FCE3AB6ADA}"/>
              </a:ext>
            </a:extLst>
          </p:cNvPr>
          <p:cNvGrpSpPr/>
          <p:nvPr/>
        </p:nvGrpSpPr>
        <p:grpSpPr>
          <a:xfrm>
            <a:off x="302347" y="2121518"/>
            <a:ext cx="1687808" cy="1643881"/>
            <a:chOff x="10462948" y="2534072"/>
            <a:chExt cx="1314586" cy="1643881"/>
          </a:xfrm>
        </p:grpSpPr>
        <p:sp>
          <p:nvSpPr>
            <p:cNvPr id="67" name="חץ: למטה 66">
              <a:extLst>
                <a:ext uri="{FF2B5EF4-FFF2-40B4-BE49-F238E27FC236}">
                  <a16:creationId xmlns:a16="http://schemas.microsoft.com/office/drawing/2014/main" id="{BD81FBAF-2F17-4B07-B5C1-E255BD5D29B1}"/>
                </a:ext>
              </a:extLst>
            </p:cNvPr>
            <p:cNvSpPr/>
            <p:nvPr/>
          </p:nvSpPr>
          <p:spPr>
            <a:xfrm>
              <a:off x="10462948" y="2534072"/>
              <a:ext cx="256032" cy="12958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תיבת טקסט 67">
              <a:extLst>
                <a:ext uri="{FF2B5EF4-FFF2-40B4-BE49-F238E27FC236}">
                  <a16:creationId xmlns:a16="http://schemas.microsoft.com/office/drawing/2014/main" id="{80D52B86-1FE2-4621-BB9B-2D3FC872F267}"/>
                </a:ext>
              </a:extLst>
            </p:cNvPr>
            <p:cNvSpPr txBox="1"/>
            <p:nvPr/>
          </p:nvSpPr>
          <p:spPr>
            <a:xfrm>
              <a:off x="10688978" y="2546737"/>
              <a:ext cx="1088556" cy="16312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</a:rPr>
                <a:t>Global 5hmC </a:t>
              </a:r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decrease</a:t>
              </a:r>
              <a:r>
                <a:rPr lang="en-US" sz="2000" dirty="0">
                  <a:solidFill>
                    <a:schemeClr val="accent3">
                      <a:lumMod val="50000"/>
                    </a:schemeClr>
                  </a:solidFill>
                </a:rPr>
                <a:t> in cancer</a:t>
              </a:r>
              <a:endParaRPr lang="he-IL" sz="2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9" name="Group 26">
            <a:extLst>
              <a:ext uri="{FF2B5EF4-FFF2-40B4-BE49-F238E27FC236}">
                <a16:creationId xmlns:a16="http://schemas.microsoft.com/office/drawing/2014/main" id="{2D7F498D-D76A-44F3-8434-64D347DDF846}"/>
              </a:ext>
            </a:extLst>
          </p:cNvPr>
          <p:cNvGrpSpPr/>
          <p:nvPr/>
        </p:nvGrpSpPr>
        <p:grpSpPr>
          <a:xfrm>
            <a:off x="627179" y="4066665"/>
            <a:ext cx="4709460" cy="2134366"/>
            <a:chOff x="43215" y="938568"/>
            <a:chExt cx="9057570" cy="4980864"/>
          </a:xfrm>
        </p:grpSpPr>
        <p:pic>
          <p:nvPicPr>
            <p:cNvPr id="70" name="Picture 23">
              <a:extLst>
                <a:ext uri="{FF2B5EF4-FFF2-40B4-BE49-F238E27FC236}">
                  <a16:creationId xmlns:a16="http://schemas.microsoft.com/office/drawing/2014/main" id="{56CAA3E3-2E3B-4E76-A9F6-31230843B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8879" y="938568"/>
              <a:ext cx="2791906" cy="4902219"/>
            </a:xfrm>
            <a:prstGeom prst="rect">
              <a:avLst/>
            </a:prstGeom>
          </p:spPr>
        </p:pic>
        <p:pic>
          <p:nvPicPr>
            <p:cNvPr id="71" name="Picture 24">
              <a:extLst>
                <a:ext uri="{FF2B5EF4-FFF2-40B4-BE49-F238E27FC236}">
                  <a16:creationId xmlns:a16="http://schemas.microsoft.com/office/drawing/2014/main" id="{E92801F7-6794-4BE7-A040-5ECB162F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6725" y="938568"/>
              <a:ext cx="2805013" cy="4980864"/>
            </a:xfrm>
            <a:prstGeom prst="rect">
              <a:avLst/>
            </a:prstGeom>
          </p:spPr>
        </p:pic>
        <p:pic>
          <p:nvPicPr>
            <p:cNvPr id="72" name="Picture 25">
              <a:extLst>
                <a:ext uri="{FF2B5EF4-FFF2-40B4-BE49-F238E27FC236}">
                  <a16:creationId xmlns:a16="http://schemas.microsoft.com/office/drawing/2014/main" id="{D6AF384D-611A-4439-96BE-14CCD27EC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15" y="938568"/>
              <a:ext cx="2726368" cy="4744927"/>
            </a:xfrm>
            <a:prstGeom prst="rect">
              <a:avLst/>
            </a:prstGeom>
          </p:spPr>
        </p:pic>
      </p:grpSp>
      <p:grpSp>
        <p:nvGrpSpPr>
          <p:cNvPr id="73" name="קבוצה 72">
            <a:extLst>
              <a:ext uri="{FF2B5EF4-FFF2-40B4-BE49-F238E27FC236}">
                <a16:creationId xmlns:a16="http://schemas.microsoft.com/office/drawing/2014/main" id="{42DFE2DD-4D4D-4BDC-B94C-6439EB185AA5}"/>
              </a:ext>
            </a:extLst>
          </p:cNvPr>
          <p:cNvGrpSpPr/>
          <p:nvPr/>
        </p:nvGrpSpPr>
        <p:grpSpPr>
          <a:xfrm>
            <a:off x="1930833" y="1334156"/>
            <a:ext cx="2702664" cy="2773076"/>
            <a:chOff x="6818157" y="1732298"/>
            <a:chExt cx="2702664" cy="2773076"/>
          </a:xfrm>
        </p:grpSpPr>
        <p:pic>
          <p:nvPicPr>
            <p:cNvPr id="74" name="תמונה 73">
              <a:extLst>
                <a:ext uri="{FF2B5EF4-FFF2-40B4-BE49-F238E27FC236}">
                  <a16:creationId xmlns:a16="http://schemas.microsoft.com/office/drawing/2014/main" id="{3AD94080-C5C5-4876-BC1F-051C79DA5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3693" b="34661"/>
            <a:stretch/>
          </p:blipFill>
          <p:spPr>
            <a:xfrm>
              <a:off x="6818157" y="1732298"/>
              <a:ext cx="2702664" cy="2676832"/>
            </a:xfrm>
            <a:prstGeom prst="rect">
              <a:avLst/>
            </a:prstGeom>
          </p:spPr>
        </p:pic>
        <p:sp>
          <p:nvSpPr>
            <p:cNvPr id="75" name="מלבן 74">
              <a:extLst>
                <a:ext uri="{FF2B5EF4-FFF2-40B4-BE49-F238E27FC236}">
                  <a16:creationId xmlns:a16="http://schemas.microsoft.com/office/drawing/2014/main" id="{DAB531AE-0B9F-4C0C-99F5-B45F78950481}"/>
                </a:ext>
              </a:extLst>
            </p:cNvPr>
            <p:cNvSpPr/>
            <p:nvPr/>
          </p:nvSpPr>
          <p:spPr>
            <a:xfrm>
              <a:off x="7166791" y="3856445"/>
              <a:ext cx="776749" cy="648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E4B86CF6-F8F9-4A05-8B06-5B438E84005F}"/>
              </a:ext>
            </a:extLst>
          </p:cNvPr>
          <p:cNvGrpSpPr/>
          <p:nvPr/>
        </p:nvGrpSpPr>
        <p:grpSpPr>
          <a:xfrm>
            <a:off x="7106838" y="1334156"/>
            <a:ext cx="2514834" cy="2676832"/>
            <a:chOff x="3693635" y="1732298"/>
            <a:chExt cx="2514834" cy="2676832"/>
          </a:xfrm>
        </p:grpSpPr>
        <p:pic>
          <p:nvPicPr>
            <p:cNvPr id="77" name="תמונה 76">
              <a:extLst>
                <a:ext uri="{FF2B5EF4-FFF2-40B4-BE49-F238E27FC236}">
                  <a16:creationId xmlns:a16="http://schemas.microsoft.com/office/drawing/2014/main" id="{4682467C-ED07-494D-8CE3-1BCD67685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719" r="44498" b="34661"/>
            <a:stretch/>
          </p:blipFill>
          <p:spPr>
            <a:xfrm>
              <a:off x="3693635" y="1732298"/>
              <a:ext cx="2514834" cy="2676832"/>
            </a:xfrm>
            <a:prstGeom prst="rect">
              <a:avLst/>
            </a:prstGeom>
          </p:spPr>
        </p:pic>
        <p:sp>
          <p:nvSpPr>
            <p:cNvPr id="78" name="מלבן 77">
              <a:extLst>
                <a:ext uri="{FF2B5EF4-FFF2-40B4-BE49-F238E27FC236}">
                  <a16:creationId xmlns:a16="http://schemas.microsoft.com/office/drawing/2014/main" id="{954F91A5-8155-4AC7-95D4-45BE59BE9798}"/>
                </a:ext>
              </a:extLst>
            </p:cNvPr>
            <p:cNvSpPr/>
            <p:nvPr/>
          </p:nvSpPr>
          <p:spPr>
            <a:xfrm>
              <a:off x="3851520" y="3760201"/>
              <a:ext cx="776749" cy="648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6D522F6F-A184-422E-949E-680932E18729}"/>
              </a:ext>
            </a:extLst>
          </p:cNvPr>
          <p:cNvGrpSpPr/>
          <p:nvPr/>
        </p:nvGrpSpPr>
        <p:grpSpPr>
          <a:xfrm>
            <a:off x="10017458" y="1714543"/>
            <a:ext cx="2166484" cy="1938992"/>
            <a:chOff x="10353469" y="1714543"/>
            <a:chExt cx="1761711" cy="1938992"/>
          </a:xfrm>
        </p:grpSpPr>
        <p:grpSp>
          <p:nvGrpSpPr>
            <p:cNvPr id="79" name="קבוצה 78">
              <a:extLst>
                <a:ext uri="{FF2B5EF4-FFF2-40B4-BE49-F238E27FC236}">
                  <a16:creationId xmlns:a16="http://schemas.microsoft.com/office/drawing/2014/main" id="{8E35F474-7CC0-4D5F-A68C-2CF65908E48E}"/>
                </a:ext>
              </a:extLst>
            </p:cNvPr>
            <p:cNvGrpSpPr/>
            <p:nvPr/>
          </p:nvGrpSpPr>
          <p:grpSpPr>
            <a:xfrm>
              <a:off x="10639370" y="1714543"/>
              <a:ext cx="1475810" cy="1938992"/>
              <a:chOff x="10462948" y="2232839"/>
              <a:chExt cx="1475810" cy="1938992"/>
            </a:xfrm>
          </p:grpSpPr>
          <p:sp>
            <p:nvSpPr>
              <p:cNvPr id="80" name="חץ: למטה 79">
                <a:extLst>
                  <a:ext uri="{FF2B5EF4-FFF2-40B4-BE49-F238E27FC236}">
                    <a16:creationId xmlns:a16="http://schemas.microsoft.com/office/drawing/2014/main" id="{BD1BF672-AE10-44F4-9F54-E314C5C16EF6}"/>
                  </a:ext>
                </a:extLst>
              </p:cNvPr>
              <p:cNvSpPr/>
              <p:nvPr/>
            </p:nvSpPr>
            <p:spPr>
              <a:xfrm>
                <a:off x="10462948" y="2534072"/>
                <a:ext cx="256032" cy="129584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he-IL" sz="2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1" name="תיבת טקסט 80">
                <a:extLst>
                  <a:ext uri="{FF2B5EF4-FFF2-40B4-BE49-F238E27FC236}">
                    <a16:creationId xmlns:a16="http://schemas.microsoft.com/office/drawing/2014/main" id="{1F718E12-8F6A-4E23-AD95-FCEA66883245}"/>
                  </a:ext>
                </a:extLst>
              </p:cNvPr>
              <p:cNvSpPr txBox="1"/>
              <p:nvPr/>
            </p:nvSpPr>
            <p:spPr>
              <a:xfrm>
                <a:off x="10907346" y="2232839"/>
                <a:ext cx="1031412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Global 5mC 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decrease &amp; </a:t>
                </a:r>
              </a:p>
              <a:p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increase</a:t>
                </a:r>
                <a:r>
                  <a:rPr lang="en-US" sz="2000" dirty="0">
                    <a:solidFill>
                      <a:schemeClr val="accent3">
                        <a:lumMod val="50000"/>
                      </a:schemeClr>
                    </a:solidFill>
                  </a:rPr>
                  <a:t> in cancer</a:t>
                </a:r>
                <a:endParaRPr lang="he-IL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2" name="חץ: למטה 81">
              <a:extLst>
                <a:ext uri="{FF2B5EF4-FFF2-40B4-BE49-F238E27FC236}">
                  <a16:creationId xmlns:a16="http://schemas.microsoft.com/office/drawing/2014/main" id="{8667BF8D-8EB1-4868-AD40-A9CC4F962CD3}"/>
                </a:ext>
              </a:extLst>
            </p:cNvPr>
            <p:cNvSpPr/>
            <p:nvPr/>
          </p:nvSpPr>
          <p:spPr>
            <a:xfrm rot="10800000">
              <a:off x="10353469" y="2015775"/>
              <a:ext cx="256032" cy="129584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781EB2B-849F-436B-847C-4183B3213D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7020560" y="1404915"/>
            <a:ext cx="5153569" cy="46908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DBFA713-C918-44BC-BF11-3273C812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8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4000" b="1" kern="1200" dirty="0">
                <a:solidFill>
                  <a:schemeClr val="bg1"/>
                </a:solidFill>
                <a:ea typeface="+mj-ea"/>
                <a:cs typeface="+mj-cs"/>
              </a:rPr>
              <a:t>Motivation</a:t>
            </a: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1D19CD50-CDE8-4F01-A021-ED180306FD1C}"/>
              </a:ext>
            </a:extLst>
          </p:cNvPr>
          <p:cNvSpPr txBox="1">
            <a:spLocks/>
          </p:cNvSpPr>
          <p:nvPr/>
        </p:nvSpPr>
        <p:spPr>
          <a:xfrm>
            <a:off x="213360" y="1486194"/>
            <a:ext cx="8757020" cy="5244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epigenetics analysis can serve in: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detection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 progression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Response to treatment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5mC &amp; 5hmC can serve as biomarkers for cancer!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In combination with our assay:</a:t>
            </a:r>
            <a:endParaRPr kumimoji="0" lang="en-US" sz="3200" b="1" i="0" u="non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sensitivity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High-throughput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Multi-sample analysis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 cancer diagnostics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55D6D55C-26ED-495B-9FDE-12A336120FE8}"/>
              </a:ext>
            </a:extLst>
          </p:cNvPr>
          <p:cNvGrpSpPr/>
          <p:nvPr/>
        </p:nvGrpSpPr>
        <p:grpSpPr>
          <a:xfrm>
            <a:off x="5473146" y="4968082"/>
            <a:ext cx="1570339" cy="1789420"/>
            <a:chOff x="8218317" y="5255152"/>
            <a:chExt cx="1460197" cy="1635596"/>
          </a:xfrm>
        </p:grpSpPr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FA3368C9-A5B3-40B9-8786-38B99093EB81}"/>
                </a:ext>
              </a:extLst>
            </p:cNvPr>
            <p:cNvSpPr txBox="1"/>
            <p:nvPr/>
          </p:nvSpPr>
          <p:spPr>
            <a:xfrm>
              <a:off x="8725581" y="5255152"/>
              <a:ext cx="609462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5mC</a:t>
              </a:r>
              <a:endPara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CA886C13-BEE4-479E-9D21-54E9D494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18317" y="5624484"/>
              <a:ext cx="1460197" cy="1266264"/>
            </a:xfrm>
            <a:prstGeom prst="rect">
              <a:avLst/>
            </a:prstGeom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8AA257F5-FE8B-4C7A-A101-61BC49D02A09}"/>
              </a:ext>
            </a:extLst>
          </p:cNvPr>
          <p:cNvGrpSpPr/>
          <p:nvPr/>
        </p:nvGrpSpPr>
        <p:grpSpPr>
          <a:xfrm>
            <a:off x="7410402" y="4967089"/>
            <a:ext cx="1804155" cy="1763909"/>
            <a:chOff x="10649798" y="5255152"/>
            <a:chExt cx="1524331" cy="1602848"/>
          </a:xfrm>
        </p:grpSpPr>
        <p:sp>
          <p:nvSpPr>
            <p:cNvPr id="11" name="תיבת טקסט 10">
              <a:extLst>
                <a:ext uri="{FF2B5EF4-FFF2-40B4-BE49-F238E27FC236}">
                  <a16:creationId xmlns:a16="http://schemas.microsoft.com/office/drawing/2014/main" id="{A13B8807-C854-4E7E-A8A7-95F454F14A6F}"/>
                </a:ext>
              </a:extLst>
            </p:cNvPr>
            <p:cNvSpPr txBox="1"/>
            <p:nvPr/>
          </p:nvSpPr>
          <p:spPr>
            <a:xfrm>
              <a:off x="11271637" y="5255152"/>
              <a:ext cx="73449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5hmC</a:t>
              </a:r>
              <a:endParaRPr kumimoji="0" lang="he-I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A240FEFC-45BF-460B-A470-74C4AF27D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505" b="93694" l="0" r="98925">
                          <a14:foregroundMark x1="21864" y1="32883" x2="21147" y2="34234"/>
                          <a14:foregroundMark x1="49821" y1="31532" x2="16129" y2="34234"/>
                          <a14:foregroundMark x1="16129" y1="34234" x2="48029" y2="33333"/>
                          <a14:foregroundMark x1="48029" y1="33333" x2="48029" y2="33333"/>
                          <a14:foregroundMark x1="23656" y1="38288" x2="16846" y2="35135"/>
                          <a14:foregroundMark x1="16129" y1="35135" x2="11111" y2="28378"/>
                          <a14:foregroundMark x1="12186" y1="28829" x2="12186" y2="22072"/>
                          <a14:foregroundMark x1="10753" y1="34685" x2="3226" y2="45495"/>
                          <a14:foregroundMark x1="61649" y1="60360" x2="58781" y2="52703"/>
                          <a14:foregroundMark x1="67742" y1="68018" x2="97849" y2="80180"/>
                          <a14:foregroundMark x1="97849" y1="80180" x2="78136" y2="60360"/>
                          <a14:foregroundMark x1="80645" y1="23423" x2="51613" y2="8108"/>
                          <a14:foregroundMark x1="51613" y1="8108" x2="83513" y2="13964"/>
                          <a14:foregroundMark x1="83513" y1="13964" x2="79211" y2="22072"/>
                          <a14:foregroundMark x1="86738" y1="15766" x2="55197" y2="10360"/>
                          <a14:foregroundMark x1="55197" y1="10360" x2="80287" y2="10811"/>
                          <a14:foregroundMark x1="74194" y1="4505" x2="66667" y2="9009"/>
                          <a14:foregroundMark x1="75627" y1="15766" x2="73835" y2="15766"/>
                          <a14:foregroundMark x1="73835" y1="32883" x2="64516" y2="29730"/>
                          <a14:foregroundMark x1="69534" y1="33333" x2="69176" y2="26577"/>
                          <a14:foregroundMark x1="78853" y1="22523" x2="358" y2="35135"/>
                          <a14:foregroundMark x1="6093" y1="47297" x2="71326" y2="38288"/>
                          <a14:foregroundMark x1="71326" y1="38288" x2="99283" y2="39189"/>
                          <a14:foregroundMark x1="96774" y1="45495" x2="64875" y2="45495"/>
                          <a14:foregroundMark x1="64875" y1="45495" x2="80287" y2="47297"/>
                          <a14:foregroundMark x1="64516" y1="69820" x2="94265" y2="86937"/>
                          <a14:foregroundMark x1="94265" y1="86937" x2="80645" y2="66667"/>
                          <a14:foregroundMark x1="72760" y1="74324" x2="64516" y2="93694"/>
                          <a14:foregroundMark x1="67742" y1="74324" x2="65233" y2="76577"/>
                          <a14:foregroundMark x1="59140" y1="75676" x2="69176" y2="7162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649798" y="5645091"/>
              <a:ext cx="1524331" cy="1212909"/>
            </a:xfrm>
            <a:prstGeom prst="rect">
              <a:avLst/>
            </a:prstGeom>
          </p:spPr>
        </p:pic>
      </p:grp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7ADC6278-29FC-4F09-956D-B7ACD0C57D32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4/14</a:t>
            </a:r>
            <a:endParaRPr lang="he-IL" sz="1200" dirty="0"/>
          </a:p>
        </p:txBody>
      </p:sp>
      <p:pic>
        <p:nvPicPr>
          <p:cNvPr id="17" name="תמונה 3" descr="תמונה שמכילה שולחן, ישיבה, שלט, מחשב&#10;&#10;התיאור נוצר באופן אוטומטי">
            <a:extLst>
              <a:ext uri="{FF2B5EF4-FFF2-40B4-BE49-F238E27FC236}">
                <a16:creationId xmlns:a16="http://schemas.microsoft.com/office/drawing/2014/main" id="{6AF50A70-1330-4471-A76B-BD6796A1C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85" y="5205918"/>
            <a:ext cx="2661689" cy="17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DBFA713-C918-44BC-BF11-3273C812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07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Fluorescent labeling of 5mC and 5hmC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4" name="Straight Connector 94">
            <a:extLst>
              <a:ext uri="{FF2B5EF4-FFF2-40B4-BE49-F238E27FC236}">
                <a16:creationId xmlns:a16="http://schemas.microsoft.com/office/drawing/2014/main" id="{AB263381-DFEE-4C57-839E-8652C38A3266}"/>
              </a:ext>
            </a:extLst>
          </p:cNvPr>
          <p:cNvCxnSpPr>
            <a:cxnSpLocks noChangeAspect="1"/>
          </p:cNvCxnSpPr>
          <p:nvPr/>
        </p:nvCxnSpPr>
        <p:spPr>
          <a:xfrm>
            <a:off x="8694082" y="138830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14426980-E876-425F-AE60-87F9B65DAC94}"/>
              </a:ext>
            </a:extLst>
          </p:cNvPr>
          <p:cNvGrpSpPr/>
          <p:nvPr/>
        </p:nvGrpSpPr>
        <p:grpSpPr>
          <a:xfrm>
            <a:off x="348381" y="4655361"/>
            <a:ext cx="11504048" cy="2087073"/>
            <a:chOff x="348381" y="4257799"/>
            <a:chExt cx="11504048" cy="2087073"/>
          </a:xfrm>
        </p:grpSpPr>
        <p:grpSp>
          <p:nvGrpSpPr>
            <p:cNvPr id="116" name="קבוצה 115">
              <a:extLst>
                <a:ext uri="{FF2B5EF4-FFF2-40B4-BE49-F238E27FC236}">
                  <a16:creationId xmlns:a16="http://schemas.microsoft.com/office/drawing/2014/main" id="{D2169BB4-F8C3-4907-AF55-78ECAA4DBEA5}"/>
                </a:ext>
              </a:extLst>
            </p:cNvPr>
            <p:cNvGrpSpPr/>
            <p:nvPr/>
          </p:nvGrpSpPr>
          <p:grpSpPr>
            <a:xfrm>
              <a:off x="348381" y="4585569"/>
              <a:ext cx="11056601" cy="1759303"/>
              <a:chOff x="380489" y="2309198"/>
              <a:chExt cx="11056601" cy="1759303"/>
            </a:xfrm>
          </p:grpSpPr>
          <p:sp>
            <p:nvSpPr>
              <p:cNvPr id="117" name="Oval 71">
                <a:extLst>
                  <a:ext uri="{FF2B5EF4-FFF2-40B4-BE49-F238E27FC236}">
                    <a16:creationId xmlns:a16="http://schemas.microsoft.com/office/drawing/2014/main" id="{339660AD-65F1-481F-878F-BC440D6F760A}"/>
                  </a:ext>
                </a:extLst>
              </p:cNvPr>
              <p:cNvSpPr/>
              <p:nvPr/>
            </p:nvSpPr>
            <p:spPr>
              <a:xfrm>
                <a:off x="770178" y="2790143"/>
                <a:ext cx="105230" cy="1164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rtl="1"/>
                <a:endParaRPr lang="he-IL" sz="360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18" name="Oval 71">
                <a:extLst>
                  <a:ext uri="{FF2B5EF4-FFF2-40B4-BE49-F238E27FC236}">
                    <a16:creationId xmlns:a16="http://schemas.microsoft.com/office/drawing/2014/main" id="{CE5380DD-012D-4D1A-AC4C-716DDC4D5B53}"/>
                  </a:ext>
                </a:extLst>
              </p:cNvPr>
              <p:cNvSpPr/>
              <p:nvPr/>
            </p:nvSpPr>
            <p:spPr>
              <a:xfrm>
                <a:off x="1833210" y="2775296"/>
                <a:ext cx="105230" cy="1164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rtl="1"/>
                <a:endParaRPr lang="he-IL" sz="360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grpSp>
            <p:nvGrpSpPr>
              <p:cNvPr id="127" name="Group 182">
                <a:extLst>
                  <a:ext uri="{FF2B5EF4-FFF2-40B4-BE49-F238E27FC236}">
                    <a16:creationId xmlns:a16="http://schemas.microsoft.com/office/drawing/2014/main" id="{25A678AA-8A19-4527-8F66-C89029BF7383}"/>
                  </a:ext>
                </a:extLst>
              </p:cNvPr>
              <p:cNvGrpSpPr/>
              <p:nvPr/>
            </p:nvGrpSpPr>
            <p:grpSpPr>
              <a:xfrm>
                <a:off x="380489" y="2364944"/>
                <a:ext cx="11056601" cy="1703557"/>
                <a:chOff x="1691428" y="2804308"/>
                <a:chExt cx="9060502" cy="1420085"/>
              </a:xfrm>
            </p:grpSpPr>
            <p:cxnSp>
              <p:nvCxnSpPr>
                <p:cNvPr id="130" name="Straight Arrow Connector 185">
                  <a:extLst>
                    <a:ext uri="{FF2B5EF4-FFF2-40B4-BE49-F238E27FC236}">
                      <a16:creationId xmlns:a16="http://schemas.microsoft.com/office/drawing/2014/main" id="{ED33A00F-501F-484F-BD30-76B568DD2BA1}"/>
                    </a:ext>
                  </a:extLst>
                </p:cNvPr>
                <p:cNvCxnSpPr/>
                <p:nvPr/>
              </p:nvCxnSpPr>
              <p:spPr>
                <a:xfrm>
                  <a:off x="7540032" y="3424264"/>
                  <a:ext cx="962952" cy="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1" name="Group 186">
                  <a:extLst>
                    <a:ext uri="{FF2B5EF4-FFF2-40B4-BE49-F238E27FC236}">
                      <a16:creationId xmlns:a16="http://schemas.microsoft.com/office/drawing/2014/main" id="{B9D7F1B4-3609-4885-B14D-D983B0C11DC9}"/>
                    </a:ext>
                  </a:extLst>
                </p:cNvPr>
                <p:cNvGrpSpPr/>
                <p:nvPr/>
              </p:nvGrpSpPr>
              <p:grpSpPr>
                <a:xfrm>
                  <a:off x="7807470" y="2889078"/>
                  <a:ext cx="895819" cy="448700"/>
                  <a:chOff x="5783002" y="2999110"/>
                  <a:chExt cx="895819" cy="448700"/>
                </a:xfrm>
              </p:grpSpPr>
              <p:cxnSp>
                <p:nvCxnSpPr>
                  <p:cNvPr id="150" name="Straight Connector 207">
                    <a:extLst>
                      <a:ext uri="{FF2B5EF4-FFF2-40B4-BE49-F238E27FC236}">
                        <a16:creationId xmlns:a16="http://schemas.microsoft.com/office/drawing/2014/main" id="{4218F08A-B34C-47FB-A52E-9DFE9E69B5E4}"/>
                      </a:ext>
                    </a:extLst>
                  </p:cNvPr>
                  <p:cNvCxnSpPr/>
                  <p:nvPr/>
                </p:nvCxnSpPr>
                <p:spPr>
                  <a:xfrm>
                    <a:off x="5783002" y="3365500"/>
                    <a:ext cx="358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208">
                    <a:extLst>
                      <a:ext uri="{FF2B5EF4-FFF2-40B4-BE49-F238E27FC236}">
                        <a16:creationId xmlns:a16="http://schemas.microsoft.com/office/drawing/2014/main" id="{A216BBB6-F4E4-4D13-A316-3CC6BF6E9A94}"/>
                      </a:ext>
                    </a:extLst>
                  </p:cNvPr>
                  <p:cNvCxnSpPr/>
                  <p:nvPr/>
                </p:nvCxnSpPr>
                <p:spPr>
                  <a:xfrm>
                    <a:off x="5783002" y="3409950"/>
                    <a:ext cx="358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209">
                    <a:extLst>
                      <a:ext uri="{FF2B5EF4-FFF2-40B4-BE49-F238E27FC236}">
                        <a16:creationId xmlns:a16="http://schemas.microsoft.com/office/drawing/2014/main" id="{B194D532-1C14-4B9E-AADD-91C7BB6723C3}"/>
                      </a:ext>
                    </a:extLst>
                  </p:cNvPr>
                  <p:cNvCxnSpPr/>
                  <p:nvPr/>
                </p:nvCxnSpPr>
                <p:spPr>
                  <a:xfrm>
                    <a:off x="5783002" y="3447810"/>
                    <a:ext cx="358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210">
                    <a:extLst>
                      <a:ext uri="{FF2B5EF4-FFF2-40B4-BE49-F238E27FC236}">
                        <a16:creationId xmlns:a16="http://schemas.microsoft.com/office/drawing/2014/main" id="{800009CA-107B-42EE-BCC0-EF0E60F75F8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141192" y="3219450"/>
                    <a:ext cx="278658" cy="1905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0" name="12-Point Star 211">
                    <a:extLst>
                      <a:ext uri="{FF2B5EF4-FFF2-40B4-BE49-F238E27FC236}">
                        <a16:creationId xmlns:a16="http://schemas.microsoft.com/office/drawing/2014/main" id="{96870117-B089-4D31-A9CA-09A99122EE4E}"/>
                      </a:ext>
                    </a:extLst>
                  </p:cNvPr>
                  <p:cNvSpPr/>
                  <p:nvPr/>
                </p:nvSpPr>
                <p:spPr>
                  <a:xfrm>
                    <a:off x="6371324" y="2999110"/>
                    <a:ext cx="307497" cy="315590"/>
                  </a:xfrm>
                  <a:prstGeom prst="star12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>
                    <a:glow rad="228600">
                      <a:srgbClr val="FF0000">
                        <a:alpha val="4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</p:grpSp>
            <p:grpSp>
              <p:nvGrpSpPr>
                <p:cNvPr id="132" name="Group 187">
                  <a:extLst>
                    <a:ext uri="{FF2B5EF4-FFF2-40B4-BE49-F238E27FC236}">
                      <a16:creationId xmlns:a16="http://schemas.microsoft.com/office/drawing/2014/main" id="{ED1DA318-851A-41F7-B74D-2EAEB88FFBCA}"/>
                    </a:ext>
                  </a:extLst>
                </p:cNvPr>
                <p:cNvGrpSpPr/>
                <p:nvPr/>
              </p:nvGrpSpPr>
              <p:grpSpPr>
                <a:xfrm>
                  <a:off x="3748704" y="3061404"/>
                  <a:ext cx="1281455" cy="748219"/>
                  <a:chOff x="2803824" y="2147004"/>
                  <a:chExt cx="1281455" cy="748219"/>
                </a:xfrm>
              </p:grpSpPr>
              <p:cxnSp>
                <p:nvCxnSpPr>
                  <p:cNvPr id="147" name="Straight Arrow Connector 204">
                    <a:extLst>
                      <a:ext uri="{FF2B5EF4-FFF2-40B4-BE49-F238E27FC236}">
                        <a16:creationId xmlns:a16="http://schemas.microsoft.com/office/drawing/2014/main" id="{5EF6DDA5-1420-4E2F-9A14-997D579914B9}"/>
                      </a:ext>
                    </a:extLst>
                  </p:cNvPr>
                  <p:cNvCxnSpPr/>
                  <p:nvPr/>
                </p:nvCxnSpPr>
                <p:spPr>
                  <a:xfrm>
                    <a:off x="2961686" y="2509863"/>
                    <a:ext cx="962953" cy="0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8" name="TextBox 66">
                    <a:extLst>
                      <a:ext uri="{FF2B5EF4-FFF2-40B4-BE49-F238E27FC236}">
                        <a16:creationId xmlns:a16="http://schemas.microsoft.com/office/drawing/2014/main" id="{13E49A0F-566C-4CC5-B3E7-B56272635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961686" y="2147004"/>
                    <a:ext cx="721358" cy="2822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Calibri" panose="020F0502020204030204" pitchFamily="34" charset="0"/>
                      </a:rPr>
                      <a:t>T4-</a:t>
                    </a:r>
                    <a:r>
                      <a:rPr lang="el-GR" sz="1600" b="1" dirty="0">
                        <a:latin typeface="Calibri" panose="020F0502020204030204" pitchFamily="34" charset="0"/>
                      </a:rPr>
                      <a:t>β</a:t>
                    </a:r>
                    <a:r>
                      <a:rPr lang="en-US" sz="1600" b="1" dirty="0">
                        <a:latin typeface="Calibri" panose="020F0502020204030204" pitchFamily="34" charset="0"/>
                      </a:rPr>
                      <a:t>GT</a:t>
                    </a:r>
                    <a:endParaRPr lang="en-US" sz="1600" b="1" dirty="0"/>
                  </a:p>
                </p:txBody>
              </p:sp>
              <p:sp>
                <p:nvSpPr>
                  <p:cNvPr id="149" name="TextBox 67">
                    <a:extLst>
                      <a:ext uri="{FF2B5EF4-FFF2-40B4-BE49-F238E27FC236}">
                        <a16:creationId xmlns:a16="http://schemas.microsoft.com/office/drawing/2014/main" id="{2DF47B16-9D78-4937-A437-9990209DD7C5}"/>
                      </a:ext>
                    </a:extLst>
                  </p:cNvPr>
                  <p:cNvSpPr txBox="1"/>
                  <p:nvPr/>
                </p:nvSpPr>
                <p:spPr>
                  <a:xfrm>
                    <a:off x="2803824" y="2569335"/>
                    <a:ext cx="1281455" cy="3258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Calibri" panose="020F0502020204030204" pitchFamily="34" charset="0"/>
                      </a:rPr>
                      <a:t>UDP-6-N</a:t>
                    </a:r>
                    <a:r>
                      <a:rPr lang="en-US" sz="1600" b="1" baseline="-25000" dirty="0">
                        <a:latin typeface="Calibri" panose="020F0502020204030204" pitchFamily="34" charset="0"/>
                      </a:rPr>
                      <a:t>3</a:t>
                    </a:r>
                    <a:r>
                      <a:rPr lang="en-US" sz="1600" b="1" dirty="0">
                        <a:latin typeface="Calibri" panose="020F0502020204030204" pitchFamily="34" charset="0"/>
                      </a:rPr>
                      <a:t>-Glu</a:t>
                    </a:r>
                    <a:endParaRPr lang="en-US" sz="2800" b="1" dirty="0"/>
                  </a:p>
                </p:txBody>
              </p:sp>
            </p:grpSp>
            <p:sp>
              <p:nvSpPr>
                <p:cNvPr id="133" name="TextBox 49">
                  <a:extLst>
                    <a:ext uri="{FF2B5EF4-FFF2-40B4-BE49-F238E27FC236}">
                      <a16:creationId xmlns:a16="http://schemas.microsoft.com/office/drawing/2014/main" id="{88B84652-0D05-4179-9C55-558D442C48A1}"/>
                    </a:ext>
                  </a:extLst>
                </p:cNvPr>
                <p:cNvSpPr txBox="1"/>
                <p:nvPr/>
              </p:nvSpPr>
              <p:spPr>
                <a:xfrm>
                  <a:off x="7380647" y="3483737"/>
                  <a:ext cx="1307016" cy="740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Calibri" panose="020F0502020204030204" pitchFamily="34" charset="0"/>
                    </a:rPr>
                    <a:t>Click </a:t>
                  </a:r>
                  <a:r>
                    <a:rPr lang="en-US" sz="1600" b="1" dirty="0">
                      <a:latin typeface="Calibri" panose="020F0502020204030204" pitchFamily="34" charset="0"/>
                    </a:rPr>
                    <a:t>chemistry</a:t>
                  </a:r>
                  <a:endParaRPr lang="en-US" sz="1600" b="1" dirty="0"/>
                </a:p>
              </p:txBody>
            </p:sp>
            <p:sp>
              <p:nvSpPr>
                <p:cNvPr id="134" name="TextBox 52">
                  <a:extLst>
                    <a:ext uri="{FF2B5EF4-FFF2-40B4-BE49-F238E27FC236}">
                      <a16:creationId xmlns:a16="http://schemas.microsoft.com/office/drawing/2014/main" id="{182EC3D8-650D-48CB-93CC-CBC6D0C67E67}"/>
                    </a:ext>
                  </a:extLst>
                </p:cNvPr>
                <p:cNvSpPr txBox="1"/>
                <p:nvPr/>
              </p:nvSpPr>
              <p:spPr>
                <a:xfrm>
                  <a:off x="1691428" y="2815959"/>
                  <a:ext cx="699759" cy="325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5hmC</a:t>
                  </a:r>
                </a:p>
              </p:txBody>
            </p:sp>
            <p:sp>
              <p:nvSpPr>
                <p:cNvPr id="135" name="TextBox 53">
                  <a:extLst>
                    <a:ext uri="{FF2B5EF4-FFF2-40B4-BE49-F238E27FC236}">
                      <a16:creationId xmlns:a16="http://schemas.microsoft.com/office/drawing/2014/main" id="{54F74BE9-DE8F-4891-AD27-26B1A678BC5D}"/>
                    </a:ext>
                  </a:extLst>
                </p:cNvPr>
                <p:cNvSpPr txBox="1"/>
                <p:nvPr/>
              </p:nvSpPr>
              <p:spPr>
                <a:xfrm>
                  <a:off x="2588091" y="2829357"/>
                  <a:ext cx="699759" cy="325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Calibri" panose="020F0502020204030204" pitchFamily="34" charset="0"/>
                    </a:rPr>
                    <a:t>5hmC</a:t>
                  </a:r>
                  <a:endParaRPr lang="en-US" sz="1600" dirty="0"/>
                </a:p>
              </p:txBody>
            </p:sp>
            <p:grpSp>
              <p:nvGrpSpPr>
                <p:cNvPr id="137" name="Group 194">
                  <a:extLst>
                    <a:ext uri="{FF2B5EF4-FFF2-40B4-BE49-F238E27FC236}">
                      <a16:creationId xmlns:a16="http://schemas.microsoft.com/office/drawing/2014/main" id="{00F3DDFF-5583-4256-9FB8-86903A94984E}"/>
                    </a:ext>
                  </a:extLst>
                </p:cNvPr>
                <p:cNvGrpSpPr/>
                <p:nvPr/>
              </p:nvGrpSpPr>
              <p:grpSpPr>
                <a:xfrm>
                  <a:off x="9352233" y="2804308"/>
                  <a:ext cx="1399697" cy="436263"/>
                  <a:chOff x="7414213" y="1889908"/>
                  <a:chExt cx="1399697" cy="436263"/>
                </a:xfrm>
              </p:grpSpPr>
              <p:grpSp>
                <p:nvGrpSpPr>
                  <p:cNvPr id="140" name="Group 198">
                    <a:extLst>
                      <a:ext uri="{FF2B5EF4-FFF2-40B4-BE49-F238E27FC236}">
                        <a16:creationId xmlns:a16="http://schemas.microsoft.com/office/drawing/2014/main" id="{95D79350-49C7-49DA-8C54-CCED0CE50542}"/>
                      </a:ext>
                    </a:extLst>
                  </p:cNvPr>
                  <p:cNvGrpSpPr/>
                  <p:nvPr/>
                </p:nvGrpSpPr>
                <p:grpSpPr>
                  <a:xfrm>
                    <a:off x="7414213" y="1889908"/>
                    <a:ext cx="307497" cy="436263"/>
                    <a:chOff x="7414213" y="1889908"/>
                    <a:chExt cx="307497" cy="436263"/>
                  </a:xfrm>
                </p:grpSpPr>
                <p:cxnSp>
                  <p:nvCxnSpPr>
                    <p:cNvPr id="145" name="Straight Connector 202">
                      <a:extLst>
                        <a:ext uri="{FF2B5EF4-FFF2-40B4-BE49-F238E27FC236}">
                          <a16:creationId xmlns:a16="http://schemas.microsoft.com/office/drawing/2014/main" id="{6CAD3AE2-D4B7-4B47-AEC6-2AF4428ADBC0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567962" y="2158690"/>
                      <a:ext cx="0" cy="16748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6" name="12-Point Star 203">
                      <a:extLst>
                        <a:ext uri="{FF2B5EF4-FFF2-40B4-BE49-F238E27FC236}">
                          <a16:creationId xmlns:a16="http://schemas.microsoft.com/office/drawing/2014/main" id="{90E87BF0-DD7C-4F5E-B322-9578881472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4213" y="1889908"/>
                      <a:ext cx="307497" cy="315590"/>
                    </a:xfrm>
                    <a:prstGeom prst="star12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effectLst>
                      <a:glow rad="228600">
                        <a:srgbClr val="FF0000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600"/>
                    </a:p>
                  </p:txBody>
                </p:sp>
              </p:grpSp>
              <p:grpSp>
                <p:nvGrpSpPr>
                  <p:cNvPr id="141" name="Group 199">
                    <a:extLst>
                      <a:ext uri="{FF2B5EF4-FFF2-40B4-BE49-F238E27FC236}">
                        <a16:creationId xmlns:a16="http://schemas.microsoft.com/office/drawing/2014/main" id="{783D88C1-BE0C-47DE-8991-872DA93E8FDC}"/>
                      </a:ext>
                    </a:extLst>
                  </p:cNvPr>
                  <p:cNvGrpSpPr/>
                  <p:nvPr/>
                </p:nvGrpSpPr>
                <p:grpSpPr>
                  <a:xfrm>
                    <a:off x="8506413" y="1889908"/>
                    <a:ext cx="307497" cy="436263"/>
                    <a:chOff x="7414213" y="1889908"/>
                    <a:chExt cx="307497" cy="436263"/>
                  </a:xfrm>
                </p:grpSpPr>
                <p:cxnSp>
                  <p:nvCxnSpPr>
                    <p:cNvPr id="142" name="Straight Connector 200">
                      <a:extLst>
                        <a:ext uri="{FF2B5EF4-FFF2-40B4-BE49-F238E27FC236}">
                          <a16:creationId xmlns:a16="http://schemas.microsoft.com/office/drawing/2014/main" id="{68FB6E95-4ABF-4BCD-8E63-B64D3B1E0F87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567962" y="2158690"/>
                      <a:ext cx="0" cy="16748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3" name="12-Point Star 201">
                      <a:extLst>
                        <a:ext uri="{FF2B5EF4-FFF2-40B4-BE49-F238E27FC236}">
                          <a16:creationId xmlns:a16="http://schemas.microsoft.com/office/drawing/2014/main" id="{88C6DB7A-A028-494C-9E9E-F47EA77281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4213" y="1889908"/>
                      <a:ext cx="307497" cy="315590"/>
                    </a:xfrm>
                    <a:prstGeom prst="star12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effectLst>
                      <a:glow rad="228600">
                        <a:srgbClr val="FF0000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600"/>
                    </a:p>
                  </p:txBody>
                </p:sp>
              </p:grpSp>
            </p:grpSp>
          </p:grpSp>
          <p:sp>
            <p:nvSpPr>
              <p:cNvPr id="120" name="Oval 71">
                <a:extLst>
                  <a:ext uri="{FF2B5EF4-FFF2-40B4-BE49-F238E27FC236}">
                    <a16:creationId xmlns:a16="http://schemas.microsoft.com/office/drawing/2014/main" id="{BF1CC54B-1F7F-4BF5-838A-848874398E66}"/>
                  </a:ext>
                </a:extLst>
              </p:cNvPr>
              <p:cNvSpPr/>
              <p:nvPr/>
            </p:nvSpPr>
            <p:spPr>
              <a:xfrm>
                <a:off x="5084596" y="2765955"/>
                <a:ext cx="105230" cy="1164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rtl="1"/>
                <a:endParaRPr lang="he-IL" sz="360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21" name="Oval 71">
                <a:extLst>
                  <a:ext uri="{FF2B5EF4-FFF2-40B4-BE49-F238E27FC236}">
                    <a16:creationId xmlns:a16="http://schemas.microsoft.com/office/drawing/2014/main" id="{8DDD88C7-1008-4B79-A370-5E03773930EC}"/>
                  </a:ext>
                </a:extLst>
              </p:cNvPr>
              <p:cNvSpPr/>
              <p:nvPr/>
            </p:nvSpPr>
            <p:spPr>
              <a:xfrm>
                <a:off x="6147628" y="2765761"/>
                <a:ext cx="105230" cy="1164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rtl="1"/>
                <a:endParaRPr lang="he-IL" sz="360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תיבת טקסט 121">
                    <a:extLst>
                      <a:ext uri="{FF2B5EF4-FFF2-40B4-BE49-F238E27FC236}">
                        <a16:creationId xmlns:a16="http://schemas.microsoft.com/office/drawing/2014/main" id="{B7583E78-B276-4F72-AEA9-7A243888898E}"/>
                      </a:ext>
                    </a:extLst>
                  </p:cNvPr>
                  <p:cNvSpPr txBox="1"/>
                  <p:nvPr/>
                </p:nvSpPr>
                <p:spPr>
                  <a:xfrm>
                    <a:off x="4853772" y="2313516"/>
                    <a:ext cx="672108" cy="42648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233" name="תיבת טקסט 232">
                    <a:extLst>
                      <a:ext uri="{FF2B5EF4-FFF2-40B4-BE49-F238E27FC236}">
                        <a16:creationId xmlns:a16="http://schemas.microsoft.com/office/drawing/2014/main" id="{20D352EB-0064-4240-945F-6DCB7857B8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53772" y="2313516"/>
                    <a:ext cx="672108" cy="42648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תיבת טקסט 122">
                    <a:extLst>
                      <a:ext uri="{FF2B5EF4-FFF2-40B4-BE49-F238E27FC236}">
                        <a16:creationId xmlns:a16="http://schemas.microsoft.com/office/drawing/2014/main" id="{528204D6-1A63-406A-BFAE-5C6968C8D465}"/>
                      </a:ext>
                    </a:extLst>
                  </p:cNvPr>
                  <p:cNvSpPr txBox="1"/>
                  <p:nvPr/>
                </p:nvSpPr>
                <p:spPr>
                  <a:xfrm>
                    <a:off x="5919096" y="2309198"/>
                    <a:ext cx="672108" cy="42648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234" name="תיבת טקסט 233">
                    <a:extLst>
                      <a:ext uri="{FF2B5EF4-FFF2-40B4-BE49-F238E27FC236}">
                        <a16:creationId xmlns:a16="http://schemas.microsoft.com/office/drawing/2014/main" id="{CEDA7DA0-B9AF-44A6-A4C4-3C63348DD9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096" y="2309198"/>
                    <a:ext cx="672108" cy="42648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4" name="מחבר ישר 123">
                <a:extLst>
                  <a:ext uri="{FF2B5EF4-FFF2-40B4-BE49-F238E27FC236}">
                    <a16:creationId xmlns:a16="http://schemas.microsoft.com/office/drawing/2014/main" id="{AD393B83-7680-4F93-8C85-FE8427E826C7}"/>
                  </a:ext>
                </a:extLst>
              </p:cNvPr>
              <p:cNvCxnSpPr/>
              <p:nvPr/>
            </p:nvCxnSpPr>
            <p:spPr>
              <a:xfrm>
                <a:off x="5133978" y="2614215"/>
                <a:ext cx="0" cy="146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מחבר ישר 124">
                <a:extLst>
                  <a:ext uri="{FF2B5EF4-FFF2-40B4-BE49-F238E27FC236}">
                    <a16:creationId xmlns:a16="http://schemas.microsoft.com/office/drawing/2014/main" id="{338E96EE-3FDC-4937-B1E2-6EA4781E4B2C}"/>
                  </a:ext>
                </a:extLst>
              </p:cNvPr>
              <p:cNvCxnSpPr/>
              <p:nvPr/>
            </p:nvCxnSpPr>
            <p:spPr>
              <a:xfrm>
                <a:off x="6200243" y="2601686"/>
                <a:ext cx="0" cy="146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8" name="Picture 2" descr="Image result for ds dNA simple">
              <a:extLst>
                <a:ext uri="{FF2B5EF4-FFF2-40B4-BE49-F238E27FC236}">
                  <a16:creationId xmlns:a16="http://schemas.microsoft.com/office/drawing/2014/main" id="{EE60A903-6B0B-4E6E-852A-34B3A5D72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158137" y="4233363"/>
              <a:ext cx="882354" cy="224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Image result for ds dNA simple">
              <a:extLst>
                <a:ext uri="{FF2B5EF4-FFF2-40B4-BE49-F238E27FC236}">
                  <a16:creationId xmlns:a16="http://schemas.microsoft.com/office/drawing/2014/main" id="{EE60A903-6B0B-4E6E-852A-34B3A5D72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373823" y="4252009"/>
              <a:ext cx="882354" cy="224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Image result for ds dNA simple">
              <a:extLst>
                <a:ext uri="{FF2B5EF4-FFF2-40B4-BE49-F238E27FC236}">
                  <a16:creationId xmlns:a16="http://schemas.microsoft.com/office/drawing/2014/main" id="{6677A4DC-18F0-43C9-BFAA-BAB1ABE119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74861" y="4270375"/>
              <a:ext cx="882354" cy="2243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56">
              <a:extLst>
                <a:ext uri="{FF2B5EF4-FFF2-40B4-BE49-F238E27FC236}">
                  <a16:creationId xmlns:a16="http://schemas.microsoft.com/office/drawing/2014/main" id="{2E387D55-AA9A-4D01-9C36-A947752D6C81}"/>
                </a:ext>
              </a:extLst>
            </p:cNvPr>
            <p:cNvSpPr txBox="1"/>
            <p:nvPr/>
          </p:nvSpPr>
          <p:spPr>
            <a:xfrm>
              <a:off x="9159218" y="4257799"/>
              <a:ext cx="1421054" cy="74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</a:rPr>
                <a:t>Fluorophore</a:t>
              </a:r>
              <a:endParaRPr lang="en-US" b="1" dirty="0"/>
            </a:p>
          </p:txBody>
        </p:sp>
        <p:sp>
          <p:nvSpPr>
            <p:cNvPr id="82" name="TextBox 56">
              <a:extLst>
                <a:ext uri="{FF2B5EF4-FFF2-40B4-BE49-F238E27FC236}">
                  <a16:creationId xmlns:a16="http://schemas.microsoft.com/office/drawing/2014/main" id="{3E117A7C-7DB8-4735-B224-51CE85B272A9}"/>
                </a:ext>
              </a:extLst>
            </p:cNvPr>
            <p:cNvSpPr txBox="1"/>
            <p:nvPr/>
          </p:nvSpPr>
          <p:spPr>
            <a:xfrm>
              <a:off x="10431373" y="4267622"/>
              <a:ext cx="1421056" cy="74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</a:rPr>
                <a:t>Fluorophore</a:t>
              </a:r>
              <a:endParaRPr lang="en-US" b="1" dirty="0"/>
            </a:p>
          </p:txBody>
        </p:sp>
      </p:grpSp>
      <p:sp>
        <p:nvSpPr>
          <p:cNvPr id="83" name="TextBox 56">
            <a:extLst>
              <a:ext uri="{FF2B5EF4-FFF2-40B4-BE49-F238E27FC236}">
                <a16:creationId xmlns:a16="http://schemas.microsoft.com/office/drawing/2014/main" id="{AD9DD404-2078-49C5-BA94-DC9CD66BC3AB}"/>
              </a:ext>
            </a:extLst>
          </p:cNvPr>
          <p:cNvSpPr txBox="1"/>
          <p:nvPr/>
        </p:nvSpPr>
        <p:spPr>
          <a:xfrm>
            <a:off x="9159219" y="1804672"/>
            <a:ext cx="1421054" cy="74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Fluorophore</a:t>
            </a:r>
            <a:endParaRPr lang="en-US" b="1" dirty="0"/>
          </a:p>
        </p:txBody>
      </p:sp>
      <p:sp>
        <p:nvSpPr>
          <p:cNvPr id="84" name="TextBox 56">
            <a:extLst>
              <a:ext uri="{FF2B5EF4-FFF2-40B4-BE49-F238E27FC236}">
                <a16:creationId xmlns:a16="http://schemas.microsoft.com/office/drawing/2014/main" id="{2AA17713-D3CA-46EC-9D68-723B956484F1}"/>
              </a:ext>
            </a:extLst>
          </p:cNvPr>
          <p:cNvSpPr txBox="1"/>
          <p:nvPr/>
        </p:nvSpPr>
        <p:spPr>
          <a:xfrm>
            <a:off x="10431373" y="1814493"/>
            <a:ext cx="1421056" cy="746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Fluorophore</a:t>
            </a:r>
            <a:endParaRPr lang="en-US" b="1" dirty="0"/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93C1A49-6D03-4D38-A565-6FE385272542}"/>
              </a:ext>
            </a:extLst>
          </p:cNvPr>
          <p:cNvGrpSpPr/>
          <p:nvPr/>
        </p:nvGrpSpPr>
        <p:grpSpPr>
          <a:xfrm>
            <a:off x="392780" y="1721785"/>
            <a:ext cx="11318593" cy="2169963"/>
            <a:chOff x="392780" y="1973573"/>
            <a:chExt cx="11318593" cy="2169963"/>
          </a:xfrm>
        </p:grpSpPr>
        <p:grpSp>
          <p:nvGrpSpPr>
            <p:cNvPr id="225" name="קבוצה 224">
              <a:extLst>
                <a:ext uri="{FF2B5EF4-FFF2-40B4-BE49-F238E27FC236}">
                  <a16:creationId xmlns:a16="http://schemas.microsoft.com/office/drawing/2014/main" id="{9A2FC6C4-51AF-496A-87B8-D39ACA55E747}"/>
                </a:ext>
              </a:extLst>
            </p:cNvPr>
            <p:cNvGrpSpPr/>
            <p:nvPr/>
          </p:nvGrpSpPr>
          <p:grpSpPr>
            <a:xfrm>
              <a:off x="392780" y="1973573"/>
              <a:ext cx="11318593" cy="2169963"/>
              <a:chOff x="383131" y="4036286"/>
              <a:chExt cx="11318593" cy="2169963"/>
            </a:xfrm>
          </p:grpSpPr>
          <p:grpSp>
            <p:nvGrpSpPr>
              <p:cNvPr id="168" name="Group 182">
                <a:extLst>
                  <a:ext uri="{FF2B5EF4-FFF2-40B4-BE49-F238E27FC236}">
                    <a16:creationId xmlns:a16="http://schemas.microsoft.com/office/drawing/2014/main" id="{3DBE7A2E-2370-4066-A6EF-BE4518F5D09B}"/>
                  </a:ext>
                </a:extLst>
              </p:cNvPr>
              <p:cNvGrpSpPr/>
              <p:nvPr/>
            </p:nvGrpSpPr>
            <p:grpSpPr>
              <a:xfrm>
                <a:off x="383131" y="4036286"/>
                <a:ext cx="11318593" cy="2169963"/>
                <a:chOff x="1727811" y="2415513"/>
                <a:chExt cx="9275195" cy="1808880"/>
              </a:xfrm>
            </p:grpSpPr>
            <p:pic>
              <p:nvPicPr>
                <p:cNvPr id="170" name="Picture 2" descr="Image result for ds dNA simple">
                  <a:extLst>
                    <a:ext uri="{FF2B5EF4-FFF2-40B4-BE49-F238E27FC236}">
                      <a16:creationId xmlns:a16="http://schemas.microsoft.com/office/drawing/2014/main" id="{7178E61B-A7D8-4959-8174-B526E71639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5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2279459" y="2494716"/>
                  <a:ext cx="735530" cy="18388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1" name="Picture 2" descr="Image result for ds dNA simple">
                  <a:extLst>
                    <a:ext uri="{FF2B5EF4-FFF2-40B4-BE49-F238E27FC236}">
                      <a16:creationId xmlns:a16="http://schemas.microsoft.com/office/drawing/2014/main" id="{1BABDD28-0B0C-46A3-88A9-2ED07EEF24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200000">
                  <a:off x="5817334" y="2494714"/>
                  <a:ext cx="735530" cy="18388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172" name="Straight Arrow Connector 185">
                  <a:extLst>
                    <a:ext uri="{FF2B5EF4-FFF2-40B4-BE49-F238E27FC236}">
                      <a16:creationId xmlns:a16="http://schemas.microsoft.com/office/drawing/2014/main" id="{E9064B5B-0859-453F-8EE7-E5FE42AB1C72}"/>
                    </a:ext>
                  </a:extLst>
                </p:cNvPr>
                <p:cNvCxnSpPr/>
                <p:nvPr/>
              </p:nvCxnSpPr>
              <p:spPr>
                <a:xfrm>
                  <a:off x="7540032" y="3424264"/>
                  <a:ext cx="962952" cy="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3" name="Group 186">
                  <a:extLst>
                    <a:ext uri="{FF2B5EF4-FFF2-40B4-BE49-F238E27FC236}">
                      <a16:creationId xmlns:a16="http://schemas.microsoft.com/office/drawing/2014/main" id="{716ED685-DB26-4B20-A079-EC6757BE7E86}"/>
                    </a:ext>
                  </a:extLst>
                </p:cNvPr>
                <p:cNvGrpSpPr/>
                <p:nvPr/>
              </p:nvGrpSpPr>
              <p:grpSpPr>
                <a:xfrm>
                  <a:off x="7807470" y="2889078"/>
                  <a:ext cx="895819" cy="448700"/>
                  <a:chOff x="5783002" y="2999110"/>
                  <a:chExt cx="895819" cy="448700"/>
                </a:xfrm>
              </p:grpSpPr>
              <p:cxnSp>
                <p:nvCxnSpPr>
                  <p:cNvPr id="189" name="Straight Connector 207">
                    <a:extLst>
                      <a:ext uri="{FF2B5EF4-FFF2-40B4-BE49-F238E27FC236}">
                        <a16:creationId xmlns:a16="http://schemas.microsoft.com/office/drawing/2014/main" id="{40EF49F4-E8C1-48C0-8F6B-F3B45BCDBF20}"/>
                      </a:ext>
                    </a:extLst>
                  </p:cNvPr>
                  <p:cNvCxnSpPr/>
                  <p:nvPr/>
                </p:nvCxnSpPr>
                <p:spPr>
                  <a:xfrm>
                    <a:off x="5783002" y="3365500"/>
                    <a:ext cx="358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208">
                    <a:extLst>
                      <a:ext uri="{FF2B5EF4-FFF2-40B4-BE49-F238E27FC236}">
                        <a16:creationId xmlns:a16="http://schemas.microsoft.com/office/drawing/2014/main" id="{BCB47C49-7083-4696-BD5C-11C0C46D4D21}"/>
                      </a:ext>
                    </a:extLst>
                  </p:cNvPr>
                  <p:cNvCxnSpPr/>
                  <p:nvPr/>
                </p:nvCxnSpPr>
                <p:spPr>
                  <a:xfrm>
                    <a:off x="5783002" y="3409950"/>
                    <a:ext cx="358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209">
                    <a:extLst>
                      <a:ext uri="{FF2B5EF4-FFF2-40B4-BE49-F238E27FC236}">
                        <a16:creationId xmlns:a16="http://schemas.microsoft.com/office/drawing/2014/main" id="{92ED731C-4FE6-4A42-9278-C62E6F914F35}"/>
                      </a:ext>
                    </a:extLst>
                  </p:cNvPr>
                  <p:cNvCxnSpPr/>
                  <p:nvPr/>
                </p:nvCxnSpPr>
                <p:spPr>
                  <a:xfrm>
                    <a:off x="5783002" y="3447810"/>
                    <a:ext cx="358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210">
                    <a:extLst>
                      <a:ext uri="{FF2B5EF4-FFF2-40B4-BE49-F238E27FC236}">
                        <a16:creationId xmlns:a16="http://schemas.microsoft.com/office/drawing/2014/main" id="{70BB507E-30D0-4A90-AA58-93BFD6CBA9A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141192" y="3219450"/>
                    <a:ext cx="278658" cy="1905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3" name="12-Point Star 211">
                    <a:extLst>
                      <a:ext uri="{FF2B5EF4-FFF2-40B4-BE49-F238E27FC236}">
                        <a16:creationId xmlns:a16="http://schemas.microsoft.com/office/drawing/2014/main" id="{EB1FB0E0-0984-4404-B644-3D88F9866BAC}"/>
                      </a:ext>
                    </a:extLst>
                  </p:cNvPr>
                  <p:cNvSpPr/>
                  <p:nvPr/>
                </p:nvSpPr>
                <p:spPr>
                  <a:xfrm>
                    <a:off x="6371324" y="2999110"/>
                    <a:ext cx="307497" cy="315590"/>
                  </a:xfrm>
                  <a:prstGeom prst="star12">
                    <a:avLst/>
                  </a:prstGeom>
                  <a:solidFill>
                    <a:srgbClr val="009900"/>
                  </a:solidFill>
                  <a:ln>
                    <a:solidFill>
                      <a:srgbClr val="009900"/>
                    </a:solidFill>
                  </a:ln>
                  <a:effectLst>
                    <a:glow rad="254000">
                      <a:srgbClr val="009900">
                        <a:alpha val="4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</p:grpSp>
            <p:grpSp>
              <p:nvGrpSpPr>
                <p:cNvPr id="174" name="Group 187">
                  <a:extLst>
                    <a:ext uri="{FF2B5EF4-FFF2-40B4-BE49-F238E27FC236}">
                      <a16:creationId xmlns:a16="http://schemas.microsoft.com/office/drawing/2014/main" id="{76DBC8C3-0079-4852-99A2-C476015AD836}"/>
                    </a:ext>
                  </a:extLst>
                </p:cNvPr>
                <p:cNvGrpSpPr/>
                <p:nvPr/>
              </p:nvGrpSpPr>
              <p:grpSpPr>
                <a:xfrm>
                  <a:off x="3506225" y="2415513"/>
                  <a:ext cx="1588559" cy="1443376"/>
                  <a:chOff x="2561345" y="1501113"/>
                  <a:chExt cx="1588559" cy="1443376"/>
                </a:xfrm>
              </p:grpSpPr>
              <p:cxnSp>
                <p:nvCxnSpPr>
                  <p:cNvPr id="186" name="Straight Arrow Connector 204">
                    <a:extLst>
                      <a:ext uri="{FF2B5EF4-FFF2-40B4-BE49-F238E27FC236}">
                        <a16:creationId xmlns:a16="http://schemas.microsoft.com/office/drawing/2014/main" id="{A5AFA123-E54E-4942-857C-7C3312E38B60}"/>
                      </a:ext>
                    </a:extLst>
                  </p:cNvPr>
                  <p:cNvCxnSpPr/>
                  <p:nvPr/>
                </p:nvCxnSpPr>
                <p:spPr>
                  <a:xfrm>
                    <a:off x="2961686" y="2509864"/>
                    <a:ext cx="962952" cy="0"/>
                  </a:xfrm>
                  <a:prstGeom prst="straightConnector1">
                    <a:avLst/>
                  </a:prstGeom>
                  <a:ln w="762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7" name="TextBox 66">
                    <a:extLst>
                      <a:ext uri="{FF2B5EF4-FFF2-40B4-BE49-F238E27FC236}">
                        <a16:creationId xmlns:a16="http://schemas.microsoft.com/office/drawing/2014/main" id="{5EB9CC97-A430-4C78-A94E-24F36C35C029}"/>
                      </a:ext>
                    </a:extLst>
                  </p:cNvPr>
                  <p:cNvSpPr txBox="1"/>
                  <p:nvPr/>
                </p:nvSpPr>
                <p:spPr>
                  <a:xfrm>
                    <a:off x="2561345" y="1501113"/>
                    <a:ext cx="1588559" cy="9492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/>
                      <a:t>DNA Methyltransferase enzyme:</a:t>
                    </a:r>
                  </a:p>
                  <a:p>
                    <a:pPr algn="ctr"/>
                    <a:r>
                      <a:rPr lang="en-US" sz="1400" b="1" dirty="0">
                        <a:solidFill>
                          <a:srgbClr val="C00000"/>
                        </a:solidFill>
                      </a:rPr>
                      <a:t>Mmpel (dm)</a:t>
                    </a:r>
                    <a:endParaRPr lang="en-US" sz="12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188" name="TextBox 67">
                    <a:extLst>
                      <a:ext uri="{FF2B5EF4-FFF2-40B4-BE49-F238E27FC236}">
                        <a16:creationId xmlns:a16="http://schemas.microsoft.com/office/drawing/2014/main" id="{BC4C0BF3-E821-49B6-BC54-FA415E35DEE9}"/>
                      </a:ext>
                    </a:extLst>
                  </p:cNvPr>
                  <p:cNvSpPr txBox="1"/>
                  <p:nvPr/>
                </p:nvSpPr>
                <p:spPr>
                  <a:xfrm>
                    <a:off x="2684342" y="2618600"/>
                    <a:ext cx="1281455" cy="32588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latin typeface="Calibri" panose="020F0502020204030204" pitchFamily="34" charset="0"/>
                      </a:rPr>
                      <a:t>AdoYnN3</a:t>
                    </a:r>
                    <a:endParaRPr lang="en-US" sz="2800" b="1" dirty="0"/>
                  </a:p>
                </p:txBody>
              </p:sp>
            </p:grpSp>
            <p:sp>
              <p:nvSpPr>
                <p:cNvPr id="175" name="TextBox 49">
                  <a:extLst>
                    <a:ext uri="{FF2B5EF4-FFF2-40B4-BE49-F238E27FC236}">
                      <a16:creationId xmlns:a16="http://schemas.microsoft.com/office/drawing/2014/main" id="{5FA184AB-2814-4317-A0B7-7885FFFF2D62}"/>
                    </a:ext>
                  </a:extLst>
                </p:cNvPr>
                <p:cNvSpPr txBox="1"/>
                <p:nvPr/>
              </p:nvSpPr>
              <p:spPr>
                <a:xfrm>
                  <a:off x="7380647" y="3483737"/>
                  <a:ext cx="1307016" cy="740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Calibri" panose="020F0502020204030204" pitchFamily="34" charset="0"/>
                    </a:rPr>
                    <a:t>Click </a:t>
                  </a:r>
                  <a:r>
                    <a:rPr lang="en-US" sz="1600" b="1" dirty="0">
                      <a:latin typeface="Calibri" panose="020F0502020204030204" pitchFamily="34" charset="0"/>
                    </a:rPr>
                    <a:t>chemistry</a:t>
                  </a:r>
                  <a:endParaRPr lang="en-US" sz="1600" b="1" dirty="0"/>
                </a:p>
              </p:txBody>
            </p:sp>
            <p:grpSp>
              <p:nvGrpSpPr>
                <p:cNvPr id="177" name="Group 194">
                  <a:extLst>
                    <a:ext uri="{FF2B5EF4-FFF2-40B4-BE49-F238E27FC236}">
                      <a16:creationId xmlns:a16="http://schemas.microsoft.com/office/drawing/2014/main" id="{552A2BE7-3269-40E5-8A30-53D96F3A258E}"/>
                    </a:ext>
                  </a:extLst>
                </p:cNvPr>
                <p:cNvGrpSpPr/>
                <p:nvPr/>
              </p:nvGrpSpPr>
              <p:grpSpPr>
                <a:xfrm>
                  <a:off x="9164180" y="2804308"/>
                  <a:ext cx="1838826" cy="977585"/>
                  <a:chOff x="7226160" y="1889908"/>
                  <a:chExt cx="1838826" cy="977585"/>
                </a:xfrm>
              </p:grpSpPr>
              <p:pic>
                <p:nvPicPr>
                  <p:cNvPr id="179" name="Picture 2" descr="Image result for ds dNA simple">
                    <a:extLst>
                      <a:ext uri="{FF2B5EF4-FFF2-40B4-BE49-F238E27FC236}">
                        <a16:creationId xmlns:a16="http://schemas.microsoft.com/office/drawing/2014/main" id="{EE60A903-6B0B-4E6E-852A-34B3A5D72E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saturation sat="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6200000">
                    <a:off x="7777808" y="1580315"/>
                    <a:ext cx="735530" cy="18388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80" name="Group 198">
                    <a:extLst>
                      <a:ext uri="{FF2B5EF4-FFF2-40B4-BE49-F238E27FC236}">
                        <a16:creationId xmlns:a16="http://schemas.microsoft.com/office/drawing/2014/main" id="{744E0B84-1CE6-472D-9BED-FAEB51705AB6}"/>
                      </a:ext>
                    </a:extLst>
                  </p:cNvPr>
                  <p:cNvGrpSpPr/>
                  <p:nvPr/>
                </p:nvGrpSpPr>
                <p:grpSpPr>
                  <a:xfrm>
                    <a:off x="7414213" y="1889908"/>
                    <a:ext cx="307497" cy="436263"/>
                    <a:chOff x="7414213" y="1889908"/>
                    <a:chExt cx="307497" cy="436263"/>
                  </a:xfrm>
                </p:grpSpPr>
                <p:cxnSp>
                  <p:nvCxnSpPr>
                    <p:cNvPr id="184" name="Straight Connector 202">
                      <a:extLst>
                        <a:ext uri="{FF2B5EF4-FFF2-40B4-BE49-F238E27FC236}">
                          <a16:creationId xmlns:a16="http://schemas.microsoft.com/office/drawing/2014/main" id="{1B7B1D66-22D1-496F-B9E4-4986E042A21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567962" y="2158690"/>
                      <a:ext cx="0" cy="16748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5" name="12-Point Star 203">
                      <a:extLst>
                        <a:ext uri="{FF2B5EF4-FFF2-40B4-BE49-F238E27FC236}">
                          <a16:creationId xmlns:a16="http://schemas.microsoft.com/office/drawing/2014/main" id="{A24973E7-B571-4D8B-8D4C-58A1BC3D4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4213" y="1889908"/>
                      <a:ext cx="307497" cy="315590"/>
                    </a:xfrm>
                    <a:prstGeom prst="star12">
                      <a:avLst/>
                    </a:prstGeom>
                    <a:solidFill>
                      <a:srgbClr val="009900"/>
                    </a:solidFill>
                    <a:ln>
                      <a:solidFill>
                        <a:srgbClr val="009900"/>
                      </a:solidFill>
                    </a:ln>
                    <a:effectLst>
                      <a:glow rad="254000">
                        <a:srgbClr val="009900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600"/>
                    </a:p>
                  </p:txBody>
                </p:sp>
              </p:grpSp>
              <p:grpSp>
                <p:nvGrpSpPr>
                  <p:cNvPr id="181" name="Group 199">
                    <a:extLst>
                      <a:ext uri="{FF2B5EF4-FFF2-40B4-BE49-F238E27FC236}">
                        <a16:creationId xmlns:a16="http://schemas.microsoft.com/office/drawing/2014/main" id="{8D170C00-EFDB-44B9-AF33-0F01944DF9B1}"/>
                      </a:ext>
                    </a:extLst>
                  </p:cNvPr>
                  <p:cNvGrpSpPr/>
                  <p:nvPr/>
                </p:nvGrpSpPr>
                <p:grpSpPr>
                  <a:xfrm>
                    <a:off x="8506413" y="1889908"/>
                    <a:ext cx="307497" cy="436263"/>
                    <a:chOff x="7414213" y="1889908"/>
                    <a:chExt cx="307497" cy="436263"/>
                  </a:xfrm>
                </p:grpSpPr>
                <p:cxnSp>
                  <p:nvCxnSpPr>
                    <p:cNvPr id="182" name="Straight Connector 200">
                      <a:extLst>
                        <a:ext uri="{FF2B5EF4-FFF2-40B4-BE49-F238E27FC236}">
                          <a16:creationId xmlns:a16="http://schemas.microsoft.com/office/drawing/2014/main" id="{24691BAA-2762-4039-B2CA-759201B52635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567962" y="2158690"/>
                      <a:ext cx="0" cy="16748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3" name="12-Point Star 201">
                      <a:extLst>
                        <a:ext uri="{FF2B5EF4-FFF2-40B4-BE49-F238E27FC236}">
                          <a16:creationId xmlns:a16="http://schemas.microsoft.com/office/drawing/2014/main" id="{E8CD6FFA-0E95-45BE-9C35-9E03A45D20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4213" y="1889908"/>
                      <a:ext cx="307497" cy="315590"/>
                    </a:xfrm>
                    <a:prstGeom prst="star12">
                      <a:avLst/>
                    </a:prstGeom>
                    <a:solidFill>
                      <a:srgbClr val="009900"/>
                    </a:solidFill>
                    <a:ln>
                      <a:solidFill>
                        <a:srgbClr val="009900"/>
                      </a:solidFill>
                    </a:ln>
                    <a:effectLst>
                      <a:glow rad="254000">
                        <a:srgbClr val="009900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600"/>
                    </a:p>
                  </p:txBody>
                </p:sp>
              </p:grpSp>
            </p:grpSp>
          </p:grpSp>
          <p:sp>
            <p:nvSpPr>
              <p:cNvPr id="167" name="מלבן 166">
                <a:extLst>
                  <a:ext uri="{FF2B5EF4-FFF2-40B4-BE49-F238E27FC236}">
                    <a16:creationId xmlns:a16="http://schemas.microsoft.com/office/drawing/2014/main" id="{2A8ADB56-D7A5-4BE4-A9DA-45DAD7641C1F}"/>
                  </a:ext>
                </a:extLst>
              </p:cNvPr>
              <p:cNvSpPr/>
              <p:nvPr/>
            </p:nvSpPr>
            <p:spPr>
              <a:xfrm>
                <a:off x="845987" y="4643307"/>
                <a:ext cx="11961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</a:rPr>
                  <a:t>5’-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</a:t>
                </a:r>
                <a:r>
                  <a:rPr lang="en-US" sz="2400" dirty="0">
                    <a:solidFill>
                      <a:srgbClr val="C00000"/>
                    </a:solidFill>
                  </a:rPr>
                  <a:t>G-3’</a:t>
                </a:r>
              </a:p>
            </p:txBody>
          </p:sp>
          <p:sp>
            <p:nvSpPr>
              <p:cNvPr id="152" name="Oval 71">
                <a:extLst>
                  <a:ext uri="{FF2B5EF4-FFF2-40B4-BE49-F238E27FC236}">
                    <a16:creationId xmlns:a16="http://schemas.microsoft.com/office/drawing/2014/main" id="{90CCC272-15BC-4308-9C71-5E6E3D45DBCF}"/>
                  </a:ext>
                </a:extLst>
              </p:cNvPr>
              <p:cNvSpPr/>
              <p:nvPr/>
            </p:nvSpPr>
            <p:spPr>
              <a:xfrm>
                <a:off x="5054459" y="4893569"/>
                <a:ext cx="105230" cy="1164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rtl="1"/>
                <a:endParaRPr lang="he-IL" sz="3600" dirty="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53" name="Oval 71">
                <a:extLst>
                  <a:ext uri="{FF2B5EF4-FFF2-40B4-BE49-F238E27FC236}">
                    <a16:creationId xmlns:a16="http://schemas.microsoft.com/office/drawing/2014/main" id="{AC640D4B-BBA3-4142-8614-8EBBAA843E96}"/>
                  </a:ext>
                </a:extLst>
              </p:cNvPr>
              <p:cNvSpPr/>
              <p:nvPr/>
            </p:nvSpPr>
            <p:spPr>
              <a:xfrm>
                <a:off x="6117491" y="4893375"/>
                <a:ext cx="105230" cy="116432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00" rtl="1"/>
                <a:endParaRPr lang="he-IL" sz="3600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4" name="תיבת טקסט 153">
                    <a:extLst>
                      <a:ext uri="{FF2B5EF4-FFF2-40B4-BE49-F238E27FC236}">
                        <a16:creationId xmlns:a16="http://schemas.microsoft.com/office/drawing/2014/main" id="{F75608B6-142B-4369-AF29-29AD7342B72A}"/>
                      </a:ext>
                    </a:extLst>
                  </p:cNvPr>
                  <p:cNvSpPr txBox="1"/>
                  <p:nvPr/>
                </p:nvSpPr>
                <p:spPr>
                  <a:xfrm>
                    <a:off x="4823635" y="4441130"/>
                    <a:ext cx="672108" cy="42648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54" name="תיבת טקסט 153">
                    <a:extLst>
                      <a:ext uri="{FF2B5EF4-FFF2-40B4-BE49-F238E27FC236}">
                        <a16:creationId xmlns:a16="http://schemas.microsoft.com/office/drawing/2014/main" id="{F75608B6-142B-4369-AF29-29AD7342B7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3635" y="4441130"/>
                    <a:ext cx="672108" cy="4264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תיבת טקסט 154">
                    <a:extLst>
                      <a:ext uri="{FF2B5EF4-FFF2-40B4-BE49-F238E27FC236}">
                        <a16:creationId xmlns:a16="http://schemas.microsoft.com/office/drawing/2014/main" id="{24F49FD5-6AF4-48A3-9DD6-A7717E1F5E35}"/>
                      </a:ext>
                    </a:extLst>
                  </p:cNvPr>
                  <p:cNvSpPr txBox="1"/>
                  <p:nvPr/>
                </p:nvSpPr>
                <p:spPr>
                  <a:xfrm>
                    <a:off x="5888959" y="4436812"/>
                    <a:ext cx="672108" cy="42648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155" name="תיבת טקסט 154">
                    <a:extLst>
                      <a:ext uri="{FF2B5EF4-FFF2-40B4-BE49-F238E27FC236}">
                        <a16:creationId xmlns:a16="http://schemas.microsoft.com/office/drawing/2014/main" id="{24F49FD5-6AF4-48A3-9DD6-A7717E1F5E3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8959" y="4436812"/>
                    <a:ext cx="672108" cy="42648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מחבר ישר 155">
                <a:extLst>
                  <a:ext uri="{FF2B5EF4-FFF2-40B4-BE49-F238E27FC236}">
                    <a16:creationId xmlns:a16="http://schemas.microsoft.com/office/drawing/2014/main" id="{A9D6FEC9-445C-4967-8494-2D6C4CE91717}"/>
                  </a:ext>
                </a:extLst>
              </p:cNvPr>
              <p:cNvCxnSpPr/>
              <p:nvPr/>
            </p:nvCxnSpPr>
            <p:spPr>
              <a:xfrm>
                <a:off x="5103841" y="4741829"/>
                <a:ext cx="0" cy="146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מחבר ישר 156">
                <a:extLst>
                  <a:ext uri="{FF2B5EF4-FFF2-40B4-BE49-F238E27FC236}">
                    <a16:creationId xmlns:a16="http://schemas.microsoft.com/office/drawing/2014/main" id="{A5CBA1C9-D273-41AE-8647-2BB16F63E9C5}"/>
                  </a:ext>
                </a:extLst>
              </p:cNvPr>
              <p:cNvCxnSpPr/>
              <p:nvPr/>
            </p:nvCxnSpPr>
            <p:spPr>
              <a:xfrm>
                <a:off x="6170106" y="4729300"/>
                <a:ext cx="0" cy="146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66">
              <a:extLst>
                <a:ext uri="{FF2B5EF4-FFF2-40B4-BE49-F238E27FC236}">
                  <a16:creationId xmlns:a16="http://schemas.microsoft.com/office/drawing/2014/main" id="{B03AB10C-F85E-4AF1-95AA-529BA2D3C9B6}"/>
                </a:ext>
              </a:extLst>
            </p:cNvPr>
            <p:cNvSpPr txBox="1"/>
            <p:nvPr/>
          </p:nvSpPr>
          <p:spPr>
            <a:xfrm>
              <a:off x="693921" y="3439397"/>
              <a:ext cx="1708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Un-methylated CpG site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560B3D1A-56BC-4687-9F5D-908361911C12}"/>
              </a:ext>
            </a:extLst>
          </p:cNvPr>
          <p:cNvGrpSpPr/>
          <p:nvPr/>
        </p:nvGrpSpPr>
        <p:grpSpPr>
          <a:xfrm>
            <a:off x="8997774" y="1515001"/>
            <a:ext cx="2875211" cy="3182748"/>
            <a:chOff x="8997774" y="1515001"/>
            <a:chExt cx="2875211" cy="3182748"/>
          </a:xfrm>
        </p:grpSpPr>
        <p:sp>
          <p:nvSpPr>
            <p:cNvPr id="85" name="תיבת טקסט 84">
              <a:extLst>
                <a:ext uri="{FF2B5EF4-FFF2-40B4-BE49-F238E27FC236}">
                  <a16:creationId xmlns:a16="http://schemas.microsoft.com/office/drawing/2014/main" id="{002EA8B8-C442-4FB6-AE8A-42ECE2404D43}"/>
                </a:ext>
              </a:extLst>
            </p:cNvPr>
            <p:cNvSpPr txBox="1"/>
            <p:nvPr/>
          </p:nvSpPr>
          <p:spPr>
            <a:xfrm>
              <a:off x="9090538" y="1515001"/>
              <a:ext cx="2752548" cy="33855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57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p:spPr>
          <p:txBody>
            <a:bodyPr wrap="none" rtlCol="1">
              <a:spAutoFit/>
            </a:bodyPr>
            <a:lstStyle/>
            <a:p>
              <a:r>
                <a:rPr lang="en-US" sz="1600" dirty="0"/>
                <a:t>High intensity </a:t>
              </a:r>
              <a:r>
                <a:rPr lang="en-US" sz="1600" b="1" dirty="0"/>
                <a:t>↑</a:t>
              </a:r>
              <a:r>
                <a:rPr lang="en-US" sz="1600" dirty="0"/>
                <a:t> = Low 5mC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↓</a:t>
              </a:r>
              <a:endParaRPr lang="he-IL" sz="1600" b="1" dirty="0"/>
            </a:p>
          </p:txBody>
        </p:sp>
        <p:sp>
          <p:nvSpPr>
            <p:cNvPr id="86" name="תיבת טקסט 85">
              <a:extLst>
                <a:ext uri="{FF2B5EF4-FFF2-40B4-BE49-F238E27FC236}">
                  <a16:creationId xmlns:a16="http://schemas.microsoft.com/office/drawing/2014/main" id="{59D0B329-B6CD-42D8-9940-B86A83368188}"/>
                </a:ext>
              </a:extLst>
            </p:cNvPr>
            <p:cNvSpPr txBox="1"/>
            <p:nvPr/>
          </p:nvSpPr>
          <p:spPr>
            <a:xfrm>
              <a:off x="8997774" y="4359195"/>
              <a:ext cx="2875211" cy="33855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1">
              <a:spAutoFit/>
            </a:bodyPr>
            <a:lstStyle/>
            <a:p>
              <a:r>
                <a:rPr lang="en-US" sz="1600" dirty="0"/>
                <a:t>High intensity </a:t>
              </a:r>
              <a:r>
                <a:rPr lang="en-US" sz="1600" b="1" dirty="0"/>
                <a:t>↑</a:t>
              </a:r>
              <a:r>
                <a:rPr lang="en-US" sz="1600" dirty="0"/>
                <a:t> = High 5hmC </a:t>
              </a:r>
              <a:r>
                <a:rPr lang="en-US" sz="1600" b="1" dirty="0"/>
                <a:t>↑</a:t>
              </a:r>
              <a:endParaRPr lang="he-IL" sz="1600" b="1" dirty="0"/>
            </a:p>
          </p:txBody>
        </p:sp>
      </p:grpSp>
      <p:sp>
        <p:nvSpPr>
          <p:cNvPr id="89" name="תיבת טקסט 88">
            <a:extLst>
              <a:ext uri="{FF2B5EF4-FFF2-40B4-BE49-F238E27FC236}">
                <a16:creationId xmlns:a16="http://schemas.microsoft.com/office/drawing/2014/main" id="{3F3FA854-323E-4950-BE89-469CCA1FDD5A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5/14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320454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6CE2470B-323F-4164-AEB1-23CD22DD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8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Workflow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EEE45A22-7073-4BE1-9E19-A9FB99F769F2}"/>
              </a:ext>
            </a:extLst>
          </p:cNvPr>
          <p:cNvGrpSpPr/>
          <p:nvPr/>
        </p:nvGrpSpPr>
        <p:grpSpPr>
          <a:xfrm>
            <a:off x="1805778" y="1489127"/>
            <a:ext cx="10548003" cy="2532011"/>
            <a:chOff x="1805778" y="1811867"/>
            <a:chExt cx="10548003" cy="253201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27" r="188" b="32532"/>
            <a:stretch/>
          </p:blipFill>
          <p:spPr>
            <a:xfrm rot="1706817">
              <a:off x="6553226" y="2724626"/>
              <a:ext cx="2476017" cy="524460"/>
            </a:xfrm>
            <a:prstGeom prst="trapezoid">
              <a:avLst/>
            </a:prstGeom>
          </p:spPr>
        </p:pic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B638FB72-BAE5-4836-A7A0-A4301F2B44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05778" y="1811867"/>
              <a:ext cx="10548003" cy="2532011"/>
              <a:chOff x="1275884" y="1716087"/>
              <a:chExt cx="8081673" cy="2145885"/>
            </a:xfrm>
          </p:grpSpPr>
          <p:cxnSp>
            <p:nvCxnSpPr>
              <p:cNvPr id="12" name="Straight Arrow Connector 399">
                <a:extLst>
                  <a:ext uri="{FF2B5EF4-FFF2-40B4-BE49-F238E27FC236}">
                    <a16:creationId xmlns:a16="http://schemas.microsoft.com/office/drawing/2014/main" id="{E73B86D9-671F-4813-93F5-822296E4F8F5}"/>
                  </a:ext>
                </a:extLst>
              </p:cNvPr>
              <p:cNvCxnSpPr/>
              <p:nvPr/>
            </p:nvCxnSpPr>
            <p:spPr>
              <a:xfrm>
                <a:off x="1275884" y="2777400"/>
                <a:ext cx="5818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AA395B4E-D148-4FB4-81CE-DF3EC51147FF}"/>
                  </a:ext>
                </a:extLst>
              </p:cNvPr>
              <p:cNvGrpSpPr/>
              <p:nvPr/>
            </p:nvGrpSpPr>
            <p:grpSpPr>
              <a:xfrm>
                <a:off x="1699435" y="2459183"/>
                <a:ext cx="1348437" cy="866230"/>
                <a:chOff x="1580898" y="2459183"/>
                <a:chExt cx="1348437" cy="866230"/>
              </a:xfrm>
            </p:grpSpPr>
            <p:grpSp>
              <p:nvGrpSpPr>
                <p:cNvPr id="10" name="Group 63">
                  <a:extLst>
                    <a:ext uri="{FF2B5EF4-FFF2-40B4-BE49-F238E27FC236}">
                      <a16:creationId xmlns:a16="http://schemas.microsoft.com/office/drawing/2014/main" id="{A0ED3DAC-4D2E-4188-B71A-60ADC73C73D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836810" y="2546948"/>
                  <a:ext cx="1092525" cy="778465"/>
                  <a:chOff x="525152" y="207780"/>
                  <a:chExt cx="1267339" cy="715457"/>
                </a:xfrm>
              </p:grpSpPr>
              <p:sp>
                <p:nvSpPr>
                  <p:cNvPr id="36" name="TextBox 417">
                    <a:extLst>
                      <a:ext uri="{FF2B5EF4-FFF2-40B4-BE49-F238E27FC236}">
                        <a16:creationId xmlns:a16="http://schemas.microsoft.com/office/drawing/2014/main" id="{B0B209F1-CB81-4760-96E2-994F1EEF8ABA}"/>
                      </a:ext>
                    </a:extLst>
                  </p:cNvPr>
                  <p:cNvSpPr txBox="1"/>
                  <p:nvPr/>
                </p:nvSpPr>
                <p:spPr>
                  <a:xfrm>
                    <a:off x="525152" y="706511"/>
                    <a:ext cx="1056969" cy="216726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defTabSz="914400"/>
                    <a:r>
                      <a:rPr lang="en-US" sz="1400" dirty="0">
                        <a:solidFill>
                          <a:prstClr val="black"/>
                        </a:solidFill>
                        <a:latin typeface="Calibri"/>
                      </a:rPr>
                      <a:t>=5hmC/5mC</a:t>
                    </a:r>
                    <a:endParaRPr lang="he-IL" sz="1400" dirty="0">
                      <a:solidFill>
                        <a:prstClr val="black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7" name="Straight Connector 65">
                    <a:extLst>
                      <a:ext uri="{FF2B5EF4-FFF2-40B4-BE49-F238E27FC236}">
                        <a16:creationId xmlns:a16="http://schemas.microsoft.com/office/drawing/2014/main" id="{B3808128-618D-4F86-BAA0-1FE55537CAC0}"/>
                      </a:ext>
                    </a:extLst>
                  </p:cNvPr>
                  <p:cNvCxnSpPr/>
                  <p:nvPr/>
                </p:nvCxnSpPr>
                <p:spPr>
                  <a:xfrm>
                    <a:off x="1792491" y="207780"/>
                    <a:ext cx="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Oval 71">
                    <a:extLst>
                      <a:ext uri="{FF2B5EF4-FFF2-40B4-BE49-F238E27FC236}">
                        <a16:creationId xmlns:a16="http://schemas.microsoft.com/office/drawing/2014/main" id="{32E6B08A-5B9B-40DC-9C2E-192BD128869B}"/>
                      </a:ext>
                    </a:extLst>
                  </p:cNvPr>
                  <p:cNvSpPr/>
                  <p:nvPr/>
                </p:nvSpPr>
                <p:spPr>
                  <a:xfrm>
                    <a:off x="525152" y="769428"/>
                    <a:ext cx="76500" cy="67062"/>
                  </a:xfrm>
                  <a:prstGeom prst="ellipse">
                    <a:avLst/>
                  </a:prstGeom>
                  <a:solidFill>
                    <a:srgbClr val="CC0099"/>
                  </a:solidFill>
                  <a:ln w="19050">
                    <a:solidFill>
                      <a:srgbClr val="CC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914400" rtl="1"/>
                    <a:endParaRPr lang="he-IL">
                      <a:solidFill>
                        <a:prstClr val="white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" name="Group 400">
                  <a:extLst>
                    <a:ext uri="{FF2B5EF4-FFF2-40B4-BE49-F238E27FC236}">
                      <a16:creationId xmlns:a16="http://schemas.microsoft.com/office/drawing/2014/main" id="{393247CA-0A03-4938-ABF7-F3DFA5ECB0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800000">
                  <a:off x="1580898" y="2459183"/>
                  <a:ext cx="1299870" cy="617408"/>
                  <a:chOff x="1576438" y="3645024"/>
                  <a:chExt cx="1400298" cy="558505"/>
                </a:xfrm>
              </p:grpSpPr>
              <p:pic>
                <p:nvPicPr>
                  <p:cNvPr id="30" name="Picture 64">
                    <a:extLst>
                      <a:ext uri="{FF2B5EF4-FFF2-40B4-BE49-F238E27FC236}">
                        <a16:creationId xmlns:a16="http://schemas.microsoft.com/office/drawing/2014/main" id="{0E1F1655-1638-4981-BE7E-441DED5604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000000">
                          <a:alpha val="0"/>
                        </a:srgbClr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duotone>
                      <a:prstClr val="black"/>
                      <a:schemeClr val="tx2">
                        <a:lumMod val="40000"/>
                        <a:lumOff val="60000"/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76438" y="3645024"/>
                    <a:ext cx="1400298" cy="558505"/>
                  </a:xfrm>
                  <a:prstGeom prst="rect">
                    <a:avLst/>
                  </a:prstGeom>
                </p:spPr>
              </p:pic>
              <p:sp>
                <p:nvSpPr>
                  <p:cNvPr id="31" name="Oval 66">
                    <a:extLst>
                      <a:ext uri="{FF2B5EF4-FFF2-40B4-BE49-F238E27FC236}">
                        <a16:creationId xmlns:a16="http://schemas.microsoft.com/office/drawing/2014/main" id="{96F96B56-799D-44AB-A609-D4046629F287}"/>
                      </a:ext>
                    </a:extLst>
                  </p:cNvPr>
                  <p:cNvSpPr/>
                  <p:nvPr/>
                </p:nvSpPr>
                <p:spPr>
                  <a:xfrm>
                    <a:off x="2714850" y="3793918"/>
                    <a:ext cx="40761" cy="51201"/>
                  </a:xfrm>
                  <a:prstGeom prst="ellipse">
                    <a:avLst/>
                  </a:prstGeom>
                  <a:solidFill>
                    <a:srgbClr val="CC0099"/>
                  </a:solidFill>
                  <a:ln w="19050">
                    <a:solidFill>
                      <a:srgbClr val="CC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914400" rtl="1"/>
                    <a:endParaRPr lang="he-IL">
                      <a:solidFill>
                        <a:prstClr val="white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Oval 67">
                    <a:extLst>
                      <a:ext uri="{FF2B5EF4-FFF2-40B4-BE49-F238E27FC236}">
                        <a16:creationId xmlns:a16="http://schemas.microsoft.com/office/drawing/2014/main" id="{6A6DE694-E730-453A-A073-E2D50B828548}"/>
                      </a:ext>
                    </a:extLst>
                  </p:cNvPr>
                  <p:cNvSpPr/>
                  <p:nvPr/>
                </p:nvSpPr>
                <p:spPr>
                  <a:xfrm>
                    <a:off x="2414453" y="3998723"/>
                    <a:ext cx="40761" cy="51201"/>
                  </a:xfrm>
                  <a:prstGeom prst="ellipse">
                    <a:avLst/>
                  </a:prstGeom>
                  <a:solidFill>
                    <a:srgbClr val="CC0099"/>
                  </a:solidFill>
                  <a:ln w="19050">
                    <a:solidFill>
                      <a:srgbClr val="CC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914400" rtl="1"/>
                    <a:endParaRPr lang="he-IL">
                      <a:solidFill>
                        <a:prstClr val="white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Oval 68">
                    <a:extLst>
                      <a:ext uri="{FF2B5EF4-FFF2-40B4-BE49-F238E27FC236}">
                        <a16:creationId xmlns:a16="http://schemas.microsoft.com/office/drawing/2014/main" id="{AF7B10FE-566B-402A-AF69-21B7F507FAC3}"/>
                      </a:ext>
                    </a:extLst>
                  </p:cNvPr>
                  <p:cNvSpPr/>
                  <p:nvPr/>
                </p:nvSpPr>
                <p:spPr>
                  <a:xfrm>
                    <a:off x="2080461" y="3793918"/>
                    <a:ext cx="40761" cy="51201"/>
                  </a:xfrm>
                  <a:prstGeom prst="ellipse">
                    <a:avLst/>
                  </a:prstGeom>
                  <a:solidFill>
                    <a:srgbClr val="CC0099"/>
                  </a:solidFill>
                  <a:ln w="19050">
                    <a:solidFill>
                      <a:srgbClr val="CC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914400" rtl="1"/>
                    <a:endParaRPr lang="he-IL">
                      <a:solidFill>
                        <a:prstClr val="white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4" name="Oval 69">
                    <a:extLst>
                      <a:ext uri="{FF2B5EF4-FFF2-40B4-BE49-F238E27FC236}">
                        <a16:creationId xmlns:a16="http://schemas.microsoft.com/office/drawing/2014/main" id="{43F4593D-E6AA-4504-BCE3-4CDAA15FE693}"/>
                      </a:ext>
                    </a:extLst>
                  </p:cNvPr>
                  <p:cNvSpPr/>
                  <p:nvPr/>
                </p:nvSpPr>
                <p:spPr>
                  <a:xfrm>
                    <a:off x="2163960" y="3793918"/>
                    <a:ext cx="40761" cy="51201"/>
                  </a:xfrm>
                  <a:prstGeom prst="ellipse">
                    <a:avLst/>
                  </a:prstGeom>
                  <a:solidFill>
                    <a:srgbClr val="CC0099"/>
                  </a:solidFill>
                  <a:ln w="19050">
                    <a:solidFill>
                      <a:srgbClr val="CC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914400" rtl="1"/>
                    <a:endParaRPr lang="he-IL">
                      <a:solidFill>
                        <a:prstClr val="white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Oval 70">
                    <a:extLst>
                      <a:ext uri="{FF2B5EF4-FFF2-40B4-BE49-F238E27FC236}">
                        <a16:creationId xmlns:a16="http://schemas.microsoft.com/office/drawing/2014/main" id="{F984037E-899F-4F63-9106-52AB6F5645F4}"/>
                      </a:ext>
                    </a:extLst>
                  </p:cNvPr>
                  <p:cNvSpPr/>
                  <p:nvPr/>
                </p:nvSpPr>
                <p:spPr>
                  <a:xfrm>
                    <a:off x="1620236" y="3998723"/>
                    <a:ext cx="40761" cy="51201"/>
                  </a:xfrm>
                  <a:prstGeom prst="ellipse">
                    <a:avLst/>
                  </a:prstGeom>
                  <a:solidFill>
                    <a:srgbClr val="CC0099"/>
                  </a:solidFill>
                  <a:ln w="19050">
                    <a:solidFill>
                      <a:srgbClr val="CC009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defTabSz="914400" rtl="1"/>
                    <a:endParaRPr lang="he-IL">
                      <a:solidFill>
                        <a:prstClr val="white"/>
                      </a:solidFill>
                      <a:latin typeface="Calibri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4" name="Group 407">
                <a:extLst>
                  <a:ext uri="{FF2B5EF4-FFF2-40B4-BE49-F238E27FC236}">
                    <a16:creationId xmlns:a16="http://schemas.microsoft.com/office/drawing/2014/main" id="{7DEF1E5F-B2F5-4349-975A-FD9B5C32157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800000">
                <a:off x="3325131" y="2458856"/>
                <a:ext cx="1299559" cy="618081"/>
                <a:chOff x="2717282" y="3789114"/>
                <a:chExt cx="1440000" cy="576001"/>
              </a:xfrm>
            </p:grpSpPr>
            <p:cxnSp>
              <p:nvCxnSpPr>
                <p:cNvPr id="19" name="Straight Connector 85">
                  <a:extLst>
                    <a:ext uri="{FF2B5EF4-FFF2-40B4-BE49-F238E27FC236}">
                      <a16:creationId xmlns:a16="http://schemas.microsoft.com/office/drawing/2014/main" id="{B3EB0007-9853-416D-9535-F0112A9BB1B4}"/>
                    </a:ext>
                  </a:extLst>
                </p:cNvPr>
                <p:cNvCxnSpPr/>
                <p:nvPr/>
              </p:nvCxnSpPr>
              <p:spPr>
                <a:xfrm>
                  <a:off x="3598219" y="4183480"/>
                  <a:ext cx="905" cy="528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83">
                  <a:extLst>
                    <a:ext uri="{FF2B5EF4-FFF2-40B4-BE49-F238E27FC236}">
                      <a16:creationId xmlns:a16="http://schemas.microsoft.com/office/drawing/2014/main" id="{A127B3CD-4FE5-479E-B0BD-15B85B3042F3}"/>
                    </a:ext>
                  </a:extLst>
                </p:cNvPr>
                <p:cNvCxnSpPr/>
                <p:nvPr/>
              </p:nvCxnSpPr>
              <p:spPr>
                <a:xfrm>
                  <a:off x="2776085" y="4180836"/>
                  <a:ext cx="905" cy="528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83">
                  <a:extLst>
                    <a:ext uri="{FF2B5EF4-FFF2-40B4-BE49-F238E27FC236}">
                      <a16:creationId xmlns:a16="http://schemas.microsoft.com/office/drawing/2014/main" id="{9827A21E-7E78-4068-B735-D6516D11B554}"/>
                    </a:ext>
                  </a:extLst>
                </p:cNvPr>
                <p:cNvCxnSpPr/>
                <p:nvPr/>
              </p:nvCxnSpPr>
              <p:spPr>
                <a:xfrm>
                  <a:off x="3256661" y="3914766"/>
                  <a:ext cx="905" cy="528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83">
                  <a:extLst>
                    <a:ext uri="{FF2B5EF4-FFF2-40B4-BE49-F238E27FC236}">
                      <a16:creationId xmlns:a16="http://schemas.microsoft.com/office/drawing/2014/main" id="{AE7262CD-B836-45C3-95E8-12E1F82219CC}"/>
                    </a:ext>
                  </a:extLst>
                </p:cNvPr>
                <p:cNvCxnSpPr/>
                <p:nvPr/>
              </p:nvCxnSpPr>
              <p:spPr>
                <a:xfrm>
                  <a:off x="3339643" y="3912022"/>
                  <a:ext cx="905" cy="528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83">
                  <a:extLst>
                    <a:ext uri="{FF2B5EF4-FFF2-40B4-BE49-F238E27FC236}">
                      <a16:creationId xmlns:a16="http://schemas.microsoft.com/office/drawing/2014/main" id="{C0FCDEF2-E147-40A6-89D7-1E1337487C2F}"/>
                    </a:ext>
                  </a:extLst>
                </p:cNvPr>
                <p:cNvCxnSpPr/>
                <p:nvPr/>
              </p:nvCxnSpPr>
              <p:spPr>
                <a:xfrm>
                  <a:off x="3904733" y="3908602"/>
                  <a:ext cx="905" cy="5280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4" name="Picture 93">
                  <a:extLst>
                    <a:ext uri="{FF2B5EF4-FFF2-40B4-BE49-F238E27FC236}">
                      <a16:creationId xmlns:a16="http://schemas.microsoft.com/office/drawing/2014/main" id="{B1859FF0-152B-48A6-B239-8CF5D43C4D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  <a:duotone>
                    <a:prstClr val="black"/>
                    <a:schemeClr val="tx2">
                      <a:lumMod val="40000"/>
                      <a:lumOff val="60000"/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7282" y="3789114"/>
                  <a:ext cx="1440000" cy="576001"/>
                </a:xfrm>
                <a:prstGeom prst="rect">
                  <a:avLst/>
                </a:prstGeom>
              </p:spPr>
            </p:pic>
            <p:sp>
              <p:nvSpPr>
                <p:cNvPr id="25" name="12-Point Star 92">
                  <a:extLst>
                    <a:ext uri="{FF2B5EF4-FFF2-40B4-BE49-F238E27FC236}">
                      <a16:creationId xmlns:a16="http://schemas.microsoft.com/office/drawing/2014/main" id="{30843795-D435-4DF0-B53E-7998C5CF3A98}"/>
                    </a:ext>
                  </a:extLst>
                </p:cNvPr>
                <p:cNvSpPr/>
                <p:nvPr/>
              </p:nvSpPr>
              <p:spPr>
                <a:xfrm>
                  <a:off x="3871658" y="3840711"/>
                  <a:ext cx="74538" cy="84698"/>
                </a:xfrm>
                <a:prstGeom prst="star12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glow rad="63500">
                    <a:srgbClr val="00FF00">
                      <a:alpha val="40000"/>
                    </a:srgbClr>
                  </a:glow>
                  <a:outerShdw blurRad="12700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914400" rtl="1"/>
                  <a:endParaRPr lang="he-IL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12-Point Star 90">
                  <a:extLst>
                    <a:ext uri="{FF2B5EF4-FFF2-40B4-BE49-F238E27FC236}">
                      <a16:creationId xmlns:a16="http://schemas.microsoft.com/office/drawing/2014/main" id="{BE6DB982-236B-45A8-949C-E4BD9AA75479}"/>
                    </a:ext>
                  </a:extLst>
                </p:cNvPr>
                <p:cNvSpPr/>
                <p:nvPr/>
              </p:nvSpPr>
              <p:spPr>
                <a:xfrm>
                  <a:off x="3220188" y="3843693"/>
                  <a:ext cx="74538" cy="84698"/>
                </a:xfrm>
                <a:prstGeom prst="star12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glow rad="63500">
                    <a:srgbClr val="00FF00">
                      <a:alpha val="40000"/>
                    </a:srgbClr>
                  </a:glow>
                  <a:outerShdw blurRad="12700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914400" rtl="1"/>
                  <a:endParaRPr lang="he-IL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12-Point Star 88">
                  <a:extLst>
                    <a:ext uri="{FF2B5EF4-FFF2-40B4-BE49-F238E27FC236}">
                      <a16:creationId xmlns:a16="http://schemas.microsoft.com/office/drawing/2014/main" id="{44B5F7F6-418A-4705-9631-110EFC4A66BD}"/>
                    </a:ext>
                  </a:extLst>
                </p:cNvPr>
                <p:cNvSpPr/>
                <p:nvPr/>
              </p:nvSpPr>
              <p:spPr>
                <a:xfrm>
                  <a:off x="3305149" y="3840377"/>
                  <a:ext cx="74538" cy="84698"/>
                </a:xfrm>
                <a:prstGeom prst="star12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glow rad="63500">
                    <a:srgbClr val="00FF00">
                      <a:alpha val="40000"/>
                    </a:srgbClr>
                  </a:glow>
                  <a:outerShdw blurRad="12700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914400" rtl="1"/>
                  <a:endParaRPr lang="he-IL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12-Point Star 86">
                  <a:extLst>
                    <a:ext uri="{FF2B5EF4-FFF2-40B4-BE49-F238E27FC236}">
                      <a16:creationId xmlns:a16="http://schemas.microsoft.com/office/drawing/2014/main" id="{9C13BA25-F743-49B8-9DAC-88DB53700A8C}"/>
                    </a:ext>
                  </a:extLst>
                </p:cNvPr>
                <p:cNvSpPr/>
                <p:nvPr/>
              </p:nvSpPr>
              <p:spPr>
                <a:xfrm flipV="1">
                  <a:off x="3560952" y="4227969"/>
                  <a:ext cx="74538" cy="84698"/>
                </a:xfrm>
                <a:prstGeom prst="star12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glow rad="63500">
                    <a:srgbClr val="00FF00">
                      <a:alpha val="40000"/>
                    </a:srgbClr>
                  </a:glow>
                  <a:outerShdw blurRad="12700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914400" rtl="1"/>
                  <a:endParaRPr lang="he-IL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12-Point Star 84">
                  <a:extLst>
                    <a:ext uri="{FF2B5EF4-FFF2-40B4-BE49-F238E27FC236}">
                      <a16:creationId xmlns:a16="http://schemas.microsoft.com/office/drawing/2014/main" id="{26783AD7-2E67-4B23-A0AD-5F306347B3ED}"/>
                    </a:ext>
                  </a:extLst>
                </p:cNvPr>
                <p:cNvSpPr/>
                <p:nvPr/>
              </p:nvSpPr>
              <p:spPr>
                <a:xfrm flipV="1">
                  <a:off x="2738818" y="4221667"/>
                  <a:ext cx="74538" cy="84698"/>
                </a:xfrm>
                <a:prstGeom prst="star12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glow rad="63500">
                    <a:srgbClr val="00FF00">
                      <a:alpha val="40000"/>
                    </a:srgbClr>
                  </a:glow>
                  <a:outerShdw blurRad="1270000" dist="50800" dir="5400000" algn="ctr" rotWithShape="0">
                    <a:srgbClr val="000000">
                      <a:alpha val="43137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914400" rtl="1"/>
                  <a:endParaRPr lang="he-IL">
                    <a:solidFill>
                      <a:prstClr val="white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" name="Straight Arrow Connector 421">
                <a:extLst>
                  <a:ext uri="{FF2B5EF4-FFF2-40B4-BE49-F238E27FC236}">
                    <a16:creationId xmlns:a16="http://schemas.microsoft.com/office/drawing/2014/main" id="{B3845E1F-8C65-4029-BFA7-3B2B10C353E0}"/>
                  </a:ext>
                </a:extLst>
              </p:cNvPr>
              <p:cNvCxnSpPr/>
              <p:nvPr/>
            </p:nvCxnSpPr>
            <p:spPr>
              <a:xfrm>
                <a:off x="2791916" y="2768034"/>
                <a:ext cx="5818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424">
                <a:extLst>
                  <a:ext uri="{FF2B5EF4-FFF2-40B4-BE49-F238E27FC236}">
                    <a16:creationId xmlns:a16="http://schemas.microsoft.com/office/drawing/2014/main" id="{1EC88E1E-ED86-49B1-B1F4-995CC545D97F}"/>
                  </a:ext>
                </a:extLst>
              </p:cNvPr>
              <p:cNvCxnSpPr/>
              <p:nvPr/>
            </p:nvCxnSpPr>
            <p:spPr>
              <a:xfrm>
                <a:off x="4535410" y="2766245"/>
                <a:ext cx="5818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427">
                <a:extLst>
                  <a:ext uri="{FF2B5EF4-FFF2-40B4-BE49-F238E27FC236}">
                    <a16:creationId xmlns:a16="http://schemas.microsoft.com/office/drawing/2014/main" id="{EF98F62E-20DB-4235-B57F-14BB29391A5F}"/>
                  </a:ext>
                </a:extLst>
              </p:cNvPr>
              <p:cNvCxnSpPr/>
              <p:nvPr/>
            </p:nvCxnSpPr>
            <p:spPr>
              <a:xfrm>
                <a:off x="6553439" y="2768034"/>
                <a:ext cx="58189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" name="Picture 2" descr="Image result for slide scanner innopsys">
                <a:extLst>
                  <a:ext uri="{FF2B5EF4-FFF2-40B4-BE49-F238E27FC236}">
                    <a16:creationId xmlns:a16="http://schemas.microsoft.com/office/drawing/2014/main" id="{9E13F936-7CBB-4D7B-8504-6E0036527B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7879" y="1716087"/>
                <a:ext cx="2189678" cy="2145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62">
                <a:extLst>
                  <a:ext uri="{FF2B5EF4-FFF2-40B4-BE49-F238E27FC236}">
                    <a16:creationId xmlns:a16="http://schemas.microsoft.com/office/drawing/2014/main" id="{39EC3429-FE0E-49EF-946E-5556E7EB9C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589"/>
              <a:stretch/>
            </p:blipFill>
            <p:spPr>
              <a:xfrm rot="601818">
                <a:off x="5963343" y="1746512"/>
                <a:ext cx="299647" cy="851365"/>
              </a:xfrm>
              <a:prstGeom prst="rect">
                <a:avLst/>
              </a:prstGeom>
            </p:spPr>
          </p:pic>
        </p:grpSp>
      </p:grp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E726B29-4BEF-4B50-B556-BF4F9AC20E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94" t="4681" r="2722" b="2578"/>
          <a:stretch/>
        </p:blipFill>
        <p:spPr>
          <a:xfrm>
            <a:off x="58294" y="1967813"/>
            <a:ext cx="1683805" cy="1640575"/>
          </a:xfrm>
          <a:prstGeom prst="rect">
            <a:avLst/>
          </a:prstGeom>
        </p:spPr>
      </p:pic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F0A88DFE-11BC-442D-9D71-4DFEF703464E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6/14</a:t>
            </a:r>
            <a:endParaRPr lang="he-IL" sz="1200" dirty="0"/>
          </a:p>
        </p:txBody>
      </p:sp>
      <p:sp>
        <p:nvSpPr>
          <p:cNvPr id="49" name="מלבן 66">
            <a:extLst>
              <a:ext uri="{FF2B5EF4-FFF2-40B4-BE49-F238E27FC236}">
                <a16:creationId xmlns:a16="http://schemas.microsoft.com/office/drawing/2014/main" id="{22E302A1-7FCB-49C9-A618-02C2D14506DD}"/>
              </a:ext>
            </a:extLst>
          </p:cNvPr>
          <p:cNvSpPr/>
          <p:nvPr/>
        </p:nvSpPr>
        <p:spPr>
          <a:xfrm>
            <a:off x="-46655" y="6517693"/>
            <a:ext cx="3461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Margalit</a:t>
            </a:r>
            <a:r>
              <a:rPr lang="en-US" sz="1400" dirty="0"/>
              <a:t>, </a:t>
            </a:r>
            <a:r>
              <a:rPr lang="en-US" sz="1400" b="1" u="sng" dirty="0"/>
              <a:t>Avraham</a:t>
            </a:r>
            <a:r>
              <a:rPr lang="en-US" sz="1400" dirty="0"/>
              <a:t> et al. Int. J. Cancer (2019) 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35163" y="3694519"/>
            <a:ext cx="10600133" cy="2756228"/>
            <a:chOff x="435163" y="3694519"/>
            <a:chExt cx="10600133" cy="2756228"/>
          </a:xfrm>
        </p:grpSpPr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FE4907D8-EE7D-4636-B1EE-A7C01B0BED94}"/>
                </a:ext>
              </a:extLst>
            </p:cNvPr>
            <p:cNvGrpSpPr/>
            <p:nvPr/>
          </p:nvGrpSpPr>
          <p:grpSpPr>
            <a:xfrm>
              <a:off x="435163" y="4168140"/>
              <a:ext cx="10600133" cy="2282607"/>
              <a:chOff x="435163" y="4168140"/>
              <a:chExt cx="10600133" cy="2282607"/>
            </a:xfrm>
          </p:grpSpPr>
          <p:grpSp>
            <p:nvGrpSpPr>
              <p:cNvPr id="42" name="קבוצה 41">
                <a:extLst>
                  <a:ext uri="{FF2B5EF4-FFF2-40B4-BE49-F238E27FC236}">
                    <a16:creationId xmlns:a16="http://schemas.microsoft.com/office/drawing/2014/main" id="{E72E9C48-E439-40C4-A2C8-B6D82C003E1D}"/>
                  </a:ext>
                </a:extLst>
              </p:cNvPr>
              <p:cNvGrpSpPr/>
              <p:nvPr/>
            </p:nvGrpSpPr>
            <p:grpSpPr>
              <a:xfrm>
                <a:off x="435163" y="4168140"/>
                <a:ext cx="10600133" cy="2282607"/>
                <a:chOff x="-848144" y="4246423"/>
                <a:chExt cx="10600133" cy="2282607"/>
              </a:xfrm>
            </p:grpSpPr>
            <p:grpSp>
              <p:nvGrpSpPr>
                <p:cNvPr id="7" name="קבוצה 6">
                  <a:extLst>
                    <a:ext uri="{FF2B5EF4-FFF2-40B4-BE49-F238E27FC236}">
                      <a16:creationId xmlns:a16="http://schemas.microsoft.com/office/drawing/2014/main" id="{46865412-3A92-4863-BE9C-7C167B242959}"/>
                    </a:ext>
                  </a:extLst>
                </p:cNvPr>
                <p:cNvGrpSpPr/>
                <p:nvPr/>
              </p:nvGrpSpPr>
              <p:grpSpPr>
                <a:xfrm>
                  <a:off x="3469005" y="4246423"/>
                  <a:ext cx="6282984" cy="2282607"/>
                  <a:chOff x="3469005" y="4246423"/>
                  <a:chExt cx="6282984" cy="2282607"/>
                </a:xfrm>
              </p:grpSpPr>
              <p:pic>
                <p:nvPicPr>
                  <p:cNvPr id="112" name="Picture 4">
                    <a:extLst>
                      <a:ext uri="{FF2B5EF4-FFF2-40B4-BE49-F238E27FC236}">
                        <a16:creationId xmlns:a16="http://schemas.microsoft.com/office/drawing/2014/main" id="{F03FC1FA-3760-4818-8C1C-0B1D6B2630C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/>
                  <a:srcRect l="7411" t="13589" r="6254"/>
                  <a:stretch/>
                </p:blipFill>
                <p:spPr>
                  <a:xfrm>
                    <a:off x="3469005" y="4246423"/>
                    <a:ext cx="3265909" cy="2246781"/>
                  </a:xfrm>
                  <a:prstGeom prst="rect">
                    <a:avLst/>
                  </a:prstGeom>
                </p:spPr>
              </p:pic>
              <p:graphicFrame>
                <p:nvGraphicFramePr>
                  <p:cNvPr id="18" name="Chart 428">
                    <a:extLst>
                      <a:ext uri="{FF2B5EF4-FFF2-40B4-BE49-F238E27FC236}">
                        <a16:creationId xmlns:a16="http://schemas.microsoft.com/office/drawing/2014/main" id="{E462F533-A2CC-45E6-BE7C-6CA0E841420D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36483475"/>
                      </p:ext>
                    </p:extLst>
                  </p:nvPr>
                </p:nvGraphicFramePr>
                <p:xfrm>
                  <a:off x="6560918" y="4295398"/>
                  <a:ext cx="3191071" cy="2233632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1"/>
                  </a:graphicData>
                </a:graphic>
              </p:graphicFrame>
            </p:grpSp>
            <p:cxnSp>
              <p:nvCxnSpPr>
                <p:cNvPr id="110" name="Straight Arrow Connector 427">
                  <a:extLst>
                    <a:ext uri="{FF2B5EF4-FFF2-40B4-BE49-F238E27FC236}">
                      <a16:creationId xmlns:a16="http://schemas.microsoft.com/office/drawing/2014/main" id="{8285B8BF-CD19-46CE-A201-4A24DC2D4F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848144" y="5288376"/>
                  <a:ext cx="1075474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3">
                <a:extLst>
                  <a:ext uri="{FF2B5EF4-FFF2-40B4-BE49-F238E27FC236}">
                    <a16:creationId xmlns:a16="http://schemas.microsoft.com/office/drawing/2014/main" id="{5985094C-F464-46EE-9148-E27B14D2285A}"/>
                  </a:ext>
                </a:extLst>
              </p:cNvPr>
              <p:cNvSpPr txBox="1"/>
              <p:nvPr/>
            </p:nvSpPr>
            <p:spPr>
              <a:xfrm>
                <a:off x="2956896" y="5429839"/>
                <a:ext cx="1833516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/>
                  <a:t>EvaGreen (</a:t>
                </a:r>
                <a:r>
                  <a:rPr lang="en-US" dirty="0">
                    <a:solidFill>
                      <a:srgbClr val="13486F"/>
                    </a:solidFill>
                  </a:rPr>
                  <a:t>blue</a:t>
                </a:r>
                <a:r>
                  <a:rPr lang="en-US" dirty="0"/>
                  <a:t>):</a:t>
                </a:r>
              </a:p>
              <a:p>
                <a:r>
                  <a:rPr lang="en-US" dirty="0"/>
                  <a:t>total DNA stain</a:t>
                </a:r>
                <a:endParaRPr lang="he-IL" dirty="0"/>
              </a:p>
            </p:txBody>
          </p:sp>
          <p:sp>
            <p:nvSpPr>
              <p:cNvPr id="45" name="מלבן 44">
                <a:extLst>
                  <a:ext uri="{FF2B5EF4-FFF2-40B4-BE49-F238E27FC236}">
                    <a16:creationId xmlns:a16="http://schemas.microsoft.com/office/drawing/2014/main" id="{FC1E1DB4-B765-4A8F-969A-BF8AAFE72460}"/>
                  </a:ext>
                </a:extLst>
              </p:cNvPr>
              <p:cNvSpPr/>
              <p:nvPr/>
            </p:nvSpPr>
            <p:spPr>
              <a:xfrm>
                <a:off x="2992949" y="4189327"/>
                <a:ext cx="183351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TAMRA (</a:t>
                </a:r>
                <a:r>
                  <a:rPr lang="en-US" dirty="0">
                    <a:solidFill>
                      <a:srgbClr val="009900"/>
                    </a:solidFill>
                  </a:rPr>
                  <a:t>green</a:t>
                </a:r>
                <a:r>
                  <a:rPr lang="en-US" dirty="0"/>
                  <a:t>):</a:t>
                </a:r>
              </a:p>
              <a:p>
                <a:r>
                  <a:rPr lang="en-US" dirty="0"/>
                  <a:t>labeled 5-hmC samples</a:t>
                </a:r>
                <a:endParaRPr lang="he-IL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58388" y="3694519"/>
              <a:ext cx="2794949" cy="514324"/>
              <a:chOff x="5266008" y="3322487"/>
              <a:chExt cx="2794949" cy="514324"/>
            </a:xfrm>
          </p:grpSpPr>
          <p:sp>
            <p:nvSpPr>
              <p:cNvPr id="4" name="Right Triangle 3"/>
              <p:cNvSpPr/>
              <p:nvPr/>
            </p:nvSpPr>
            <p:spPr>
              <a:xfrm flipH="1">
                <a:off x="5266008" y="3322487"/>
                <a:ext cx="2692567" cy="482932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21000">
                    <a:schemeClr val="bg1">
                      <a:lumMod val="65000"/>
                    </a:schemeClr>
                  </a:gs>
                  <a:gs pos="31000">
                    <a:schemeClr val="bg1">
                      <a:lumMod val="75000"/>
                    </a:schemeClr>
                  </a:gs>
                  <a:gs pos="55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475791" y="3621367"/>
                <a:ext cx="58516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r>
                  <a:rPr lang="en-US" sz="800" b="1" dirty="0">
                    <a:solidFill>
                      <a:schemeClr val="bg1"/>
                    </a:solidFill>
                  </a:rPr>
                  <a:t>0.1161%</a:t>
                </a:r>
                <a:endParaRPr lang="he-IL" sz="8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4701956" y="3872145"/>
              <a:ext cx="113904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800" b="1" dirty="0"/>
                <a:t>%labeled 5hmC</a:t>
              </a:r>
            </a:p>
            <a:p>
              <a:r>
                <a:rPr lang="en-US" sz="800" b="1" dirty="0"/>
                <a:t>Water 0% 0.0035%</a:t>
              </a:r>
              <a:endParaRPr lang="he-IL" sz="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21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4E0456D9-5345-4E5F-A49E-4BB28871BD2C}"/>
              </a:ext>
            </a:extLst>
          </p:cNvPr>
          <p:cNvSpPr/>
          <p:nvPr/>
        </p:nvSpPr>
        <p:spPr>
          <a:xfrm>
            <a:off x="-32766" y="9053"/>
            <a:ext cx="12192000" cy="736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כותרת 1">
            <a:extLst>
              <a:ext uri="{FF2B5EF4-FFF2-40B4-BE49-F238E27FC236}">
                <a16:creationId xmlns:a16="http://schemas.microsoft.com/office/drawing/2014/main" id="{0B93EC00-8AB5-4C8D-922C-75D75159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9053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Results: 5hmC and 5mC in Colorectal cancer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568" y="1335798"/>
            <a:ext cx="6654660" cy="4449687"/>
            <a:chOff x="5878568" y="1335798"/>
            <a:chExt cx="6654660" cy="4449687"/>
          </a:xfrm>
        </p:grpSpPr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4A552464-1E80-4F8F-9BAA-E9FADE60958E}"/>
                </a:ext>
              </a:extLst>
            </p:cNvPr>
            <p:cNvSpPr txBox="1"/>
            <p:nvPr/>
          </p:nvSpPr>
          <p:spPr>
            <a:xfrm rot="16200000">
              <a:off x="5064499" y="3027615"/>
              <a:ext cx="199747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/>
                <a:t>1/Relative intensity</a:t>
              </a:r>
              <a:endParaRPr lang="he-IL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179978" y="1335798"/>
              <a:ext cx="6353250" cy="4449687"/>
              <a:chOff x="6179978" y="1335798"/>
              <a:chExt cx="6353250" cy="4449687"/>
            </a:xfrm>
          </p:grpSpPr>
          <p:sp>
            <p:nvSpPr>
              <p:cNvPr id="19" name="תיבת טקסט 18">
                <a:extLst>
                  <a:ext uri="{FF2B5EF4-FFF2-40B4-BE49-F238E27FC236}">
                    <a16:creationId xmlns:a16="http://schemas.microsoft.com/office/drawing/2014/main" id="{674897E9-C901-4547-92F8-9F40A71E559E}"/>
                  </a:ext>
                </a:extLst>
              </p:cNvPr>
              <p:cNvSpPr txBox="1"/>
              <p:nvPr/>
            </p:nvSpPr>
            <p:spPr>
              <a:xfrm>
                <a:off x="8496414" y="1335798"/>
                <a:ext cx="165933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5mC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/>
                  <a:t>in colon</a:t>
                </a:r>
                <a:endParaRPr lang="he-IL" sz="2000" b="1" dirty="0"/>
              </a:p>
            </p:txBody>
          </p:sp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CC14437F-BA23-4E3D-BE53-3E9C9C23CEC2}"/>
                  </a:ext>
                </a:extLst>
              </p:cNvPr>
              <p:cNvSpPr/>
              <p:nvPr/>
            </p:nvSpPr>
            <p:spPr>
              <a:xfrm>
                <a:off x="6567422" y="5200710"/>
                <a:ext cx="59658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à"/>
                </a:pP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No global change in 5mC</a:t>
                </a:r>
                <a:endParaRPr lang="he-IL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12" name="תמונה 11">
                <a:extLst>
                  <a:ext uri="{FF2B5EF4-FFF2-40B4-BE49-F238E27FC236}">
                    <a16:creationId xmlns:a16="http://schemas.microsoft.com/office/drawing/2014/main" id="{710FC800-BC0D-4259-979B-27012724F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9978" y="1693767"/>
                <a:ext cx="5735479" cy="3265702"/>
              </a:xfrm>
              <a:prstGeom prst="rect">
                <a:avLst/>
              </a:prstGeom>
            </p:spPr>
          </p:pic>
        </p:grpSp>
      </p:grp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55258ACB-F5CA-42E2-81C7-0EE4AF62E391}"/>
              </a:ext>
            </a:extLst>
          </p:cNvPr>
          <p:cNvSpPr txBox="1"/>
          <p:nvPr/>
        </p:nvSpPr>
        <p:spPr>
          <a:xfrm>
            <a:off x="6770912" y="4658711"/>
            <a:ext cx="470282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1600" dirty="0"/>
              <a:t>Colon tumor (N=18)                       healthy colon (N=18)</a:t>
            </a:r>
            <a:endParaRPr lang="he-IL" sz="1600" dirty="0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D03EFD63-E2E3-49DC-AE9B-513A95CCB3EF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7/14</a:t>
            </a:r>
            <a:endParaRPr lang="he-IL" sz="1200" dirty="0"/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D2F38A59-2B08-48D6-BA76-0A3298E67D18}"/>
              </a:ext>
            </a:extLst>
          </p:cNvPr>
          <p:cNvGrpSpPr/>
          <p:nvPr/>
        </p:nvGrpSpPr>
        <p:grpSpPr>
          <a:xfrm>
            <a:off x="-46655" y="1307805"/>
            <a:ext cx="5703188" cy="5480341"/>
            <a:chOff x="-46655" y="1307805"/>
            <a:chExt cx="5703188" cy="5480341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0310DF1F-96EE-460E-BE27-8768DAF58C94}"/>
                </a:ext>
              </a:extLst>
            </p:cNvPr>
            <p:cNvGrpSpPr/>
            <p:nvPr/>
          </p:nvGrpSpPr>
          <p:grpSpPr>
            <a:xfrm>
              <a:off x="74162" y="1307805"/>
              <a:ext cx="5582371" cy="4479098"/>
              <a:chOff x="74162" y="1307805"/>
              <a:chExt cx="5582371" cy="4479098"/>
            </a:xfrm>
          </p:grpSpPr>
          <p:sp>
            <p:nvSpPr>
              <p:cNvPr id="7" name="מלבן 6">
                <a:extLst>
                  <a:ext uri="{FF2B5EF4-FFF2-40B4-BE49-F238E27FC236}">
                    <a16:creationId xmlns:a16="http://schemas.microsoft.com/office/drawing/2014/main" id="{3389332E-365C-4FBC-9D7D-BE46631C5C3A}"/>
                  </a:ext>
                </a:extLst>
              </p:cNvPr>
              <p:cNvSpPr/>
              <p:nvPr/>
            </p:nvSpPr>
            <p:spPr>
              <a:xfrm>
                <a:off x="490537" y="5202128"/>
                <a:ext cx="467769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à"/>
                </a:pPr>
                <a:r>
                  <a:rPr lang="en-US" sz="32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Decrease in 5hmC levels</a:t>
                </a:r>
              </a:p>
            </p:txBody>
          </p:sp>
          <p:grpSp>
            <p:nvGrpSpPr>
              <p:cNvPr id="18" name="קבוצה 17">
                <a:extLst>
                  <a:ext uri="{FF2B5EF4-FFF2-40B4-BE49-F238E27FC236}">
                    <a16:creationId xmlns:a16="http://schemas.microsoft.com/office/drawing/2014/main" id="{BCC567B6-5E73-48EF-8455-CA3A146A0E05}"/>
                  </a:ext>
                </a:extLst>
              </p:cNvPr>
              <p:cNvGrpSpPr/>
              <p:nvPr/>
            </p:nvGrpSpPr>
            <p:grpSpPr>
              <a:xfrm>
                <a:off x="74162" y="1307805"/>
                <a:ext cx="5582371" cy="3608898"/>
                <a:chOff x="74162" y="1307805"/>
                <a:chExt cx="5582371" cy="3608898"/>
              </a:xfrm>
            </p:grpSpPr>
            <p:pic>
              <p:nvPicPr>
                <p:cNvPr id="2" name="תמונה 1">
                  <a:extLst>
                    <a:ext uri="{FF2B5EF4-FFF2-40B4-BE49-F238E27FC236}">
                      <a16:creationId xmlns:a16="http://schemas.microsoft.com/office/drawing/2014/main" id="{3A37D4F8-A8A6-4A90-A923-554135AB0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162" y="1307805"/>
                  <a:ext cx="5582371" cy="3608898"/>
                </a:xfrm>
                <a:prstGeom prst="rect">
                  <a:avLst/>
                </a:prstGeom>
              </p:spPr>
            </p:pic>
            <p:cxnSp>
              <p:nvCxnSpPr>
                <p:cNvPr id="8" name="מחבר ישר 7">
                  <a:extLst>
                    <a:ext uri="{FF2B5EF4-FFF2-40B4-BE49-F238E27FC236}">
                      <a16:creationId xmlns:a16="http://schemas.microsoft.com/office/drawing/2014/main" id="{96DD04F4-7C7A-4D50-8E7C-7E991253D5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1200" y="1817370"/>
                  <a:ext cx="0" cy="15113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מחבר ישר 10">
                  <a:extLst>
                    <a:ext uri="{FF2B5EF4-FFF2-40B4-BE49-F238E27FC236}">
                      <a16:creationId xmlns:a16="http://schemas.microsoft.com/office/drawing/2014/main" id="{090EBD6E-CB50-4717-A083-2E19240B1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3580" y="1817370"/>
                  <a:ext cx="4874260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מחבר ישר 15">
                  <a:extLst>
                    <a:ext uri="{FF2B5EF4-FFF2-40B4-BE49-F238E27FC236}">
                      <a16:creationId xmlns:a16="http://schemas.microsoft.com/office/drawing/2014/main" id="{4F43D55B-8C75-43CD-86F9-08B4CF1AE8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77840" y="1821180"/>
                  <a:ext cx="0" cy="281940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" name="מלבן 66">
              <a:extLst>
                <a:ext uri="{FF2B5EF4-FFF2-40B4-BE49-F238E27FC236}">
                  <a16:creationId xmlns:a16="http://schemas.microsoft.com/office/drawing/2014/main" id="{22E302A1-7FCB-49C9-A618-02C2D14506DD}"/>
                </a:ext>
              </a:extLst>
            </p:cNvPr>
            <p:cNvSpPr/>
            <p:nvPr/>
          </p:nvSpPr>
          <p:spPr>
            <a:xfrm>
              <a:off x="-46655" y="6480369"/>
              <a:ext cx="34618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err="1"/>
                <a:t>Margalit</a:t>
              </a:r>
              <a:r>
                <a:rPr lang="en-US" sz="1400" dirty="0"/>
                <a:t>, </a:t>
              </a:r>
              <a:r>
                <a:rPr lang="en-US" sz="1400" b="1" u="sng" dirty="0"/>
                <a:t>Avraham</a:t>
              </a:r>
              <a:r>
                <a:rPr lang="en-US" sz="1400" dirty="0"/>
                <a:t> et al. Int. J. Cancer (2019)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31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1D1BF8FA-3543-4917-94A2-5AC58B4C07BF}"/>
              </a:ext>
            </a:extLst>
          </p:cNvPr>
          <p:cNvSpPr/>
          <p:nvPr/>
        </p:nvSpPr>
        <p:spPr>
          <a:xfrm>
            <a:off x="0" y="9053"/>
            <a:ext cx="12192000" cy="874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7FB313E9-4E07-4FC0-861B-74358629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07" y="10012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Monoclonal Gammopathy of Undetermined Significance (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MGUS)</a:t>
            </a:r>
          </a:p>
        </p:txBody>
      </p: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06901C27-0A16-4805-A82A-9D1737F41AC4}"/>
              </a:ext>
            </a:extLst>
          </p:cNvPr>
          <p:cNvGrpSpPr/>
          <p:nvPr/>
        </p:nvGrpSpPr>
        <p:grpSpPr>
          <a:xfrm>
            <a:off x="0" y="679126"/>
            <a:ext cx="12002698" cy="6173743"/>
            <a:chOff x="4532975" y="1283866"/>
            <a:chExt cx="11588064" cy="5534874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834D5EC3-1291-4D5B-A862-CC34455CD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20"/>
            <a:stretch/>
          </p:blipFill>
          <p:spPr>
            <a:xfrm>
              <a:off x="10812024" y="2025751"/>
              <a:ext cx="5309015" cy="4792989"/>
            </a:xfrm>
            <a:prstGeom prst="rect">
              <a:avLst/>
            </a:prstGeom>
          </p:spPr>
        </p:pic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2BA844DB-E0BC-4BDF-819E-5BE56A452FD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32975" y="3128341"/>
              <a:ext cx="4426855" cy="12416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/>
                <a:t>MGUS</a:t>
              </a:r>
            </a:p>
            <a:p>
              <a:pPr algn="ctr"/>
              <a:r>
                <a:rPr lang="en-US" sz="2800" b="1" dirty="0"/>
                <a:t>M</a:t>
              </a:r>
              <a:r>
                <a:rPr lang="en-US" sz="2800" dirty="0"/>
                <a:t>onoclonal </a:t>
              </a:r>
              <a:r>
                <a:rPr lang="en-US" sz="2800" b="1" dirty="0"/>
                <a:t>G</a:t>
              </a:r>
              <a:r>
                <a:rPr lang="en-US" sz="2800" dirty="0"/>
                <a:t>ammopathy of </a:t>
              </a:r>
              <a:r>
                <a:rPr lang="en-US" sz="2800" b="1" dirty="0"/>
                <a:t>U</a:t>
              </a:r>
              <a:r>
                <a:rPr lang="en-US" sz="2800" dirty="0"/>
                <a:t>ndetermined </a:t>
              </a:r>
              <a:r>
                <a:rPr lang="en-US" sz="2800" b="1" dirty="0"/>
                <a:t>S</a:t>
              </a:r>
              <a:r>
                <a:rPr lang="en-US" sz="2800" dirty="0"/>
                <a:t>ignificance </a:t>
              </a:r>
              <a:endParaRPr lang="he-IL" sz="2800" dirty="0"/>
            </a:p>
          </p:txBody>
        </p: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2BAEFBD7-4EED-42C1-88C6-F46A327D7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8952" y="3878692"/>
              <a:ext cx="1103448" cy="29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B392C898-3105-4EA9-A92F-6A9FA4B7A56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1791553" y="1283866"/>
              <a:ext cx="3701734" cy="7450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Multiple Myeloma cancer</a:t>
              </a:r>
              <a:endParaRPr lang="he-IL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B6B30EA-ABB5-4059-9789-29F398318C7F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8/14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58672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1D1BF8FA-3543-4917-94A2-5AC58B4C07BF}"/>
              </a:ext>
            </a:extLst>
          </p:cNvPr>
          <p:cNvSpPr/>
          <p:nvPr/>
        </p:nvSpPr>
        <p:spPr>
          <a:xfrm>
            <a:off x="0" y="9053"/>
            <a:ext cx="12192000" cy="874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7FB313E9-4E07-4FC0-861B-74358629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07" y="10012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3200" b="1" dirty="0">
                <a:solidFill>
                  <a:schemeClr val="bg1"/>
                </a:solidFill>
              </a:rPr>
              <a:t>Results: 5hmC and 5mC in 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MGUS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7E610AB8-0B76-4DE1-AD3B-B10027774B1E}"/>
              </a:ext>
            </a:extLst>
          </p:cNvPr>
          <p:cNvGrpSpPr/>
          <p:nvPr/>
        </p:nvGrpSpPr>
        <p:grpSpPr>
          <a:xfrm>
            <a:off x="-82342" y="5265526"/>
            <a:ext cx="4846793" cy="1648429"/>
            <a:chOff x="-209664" y="5265526"/>
            <a:chExt cx="4846793" cy="1648429"/>
          </a:xfrm>
        </p:grpSpPr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C9ECB3F6-7616-4407-A9EC-36FE418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862" y="5265526"/>
              <a:ext cx="3988267" cy="1390116"/>
            </a:xfrm>
            <a:prstGeom prst="rect">
              <a:avLst/>
            </a:prstGeom>
            <a:ln cap="rnd" cmpd="dbl">
              <a:solidFill>
                <a:schemeClr val="tx1"/>
              </a:solidFill>
              <a:prstDash val="sysDash"/>
              <a:bevel/>
            </a:ln>
          </p:spPr>
        </p:pic>
        <p:sp>
          <p:nvSpPr>
            <p:cNvPr id="2" name="תיבת טקסט 1">
              <a:extLst>
                <a:ext uri="{FF2B5EF4-FFF2-40B4-BE49-F238E27FC236}">
                  <a16:creationId xmlns:a16="http://schemas.microsoft.com/office/drawing/2014/main" id="{EABB4CCD-0D67-400C-B5E8-1A6FC27CDE8E}"/>
                </a:ext>
              </a:extLst>
            </p:cNvPr>
            <p:cNvSpPr txBox="1"/>
            <p:nvPr/>
          </p:nvSpPr>
          <p:spPr>
            <a:xfrm>
              <a:off x="-209664" y="6652345"/>
              <a:ext cx="1653017" cy="2616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da-DK" sz="1100" dirty="0"/>
                <a:t>Tomkova et al. eLife 2016</a:t>
              </a:r>
              <a:endParaRPr lang="he-IL" sz="1100" dirty="0"/>
            </a:p>
          </p:txBody>
        </p:sp>
      </p:grp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EDE69E26-FF93-4155-8D8B-569C8F5485CE}"/>
              </a:ext>
            </a:extLst>
          </p:cNvPr>
          <p:cNvSpPr txBox="1"/>
          <p:nvPr/>
        </p:nvSpPr>
        <p:spPr>
          <a:xfrm>
            <a:off x="1439438" y="982309"/>
            <a:ext cx="37578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%5hmC</a:t>
            </a:r>
            <a:r>
              <a:rPr lang="en-US" sz="2000" dirty="0"/>
              <a:t> in MGUS &amp;Healthy blood</a:t>
            </a:r>
            <a:endParaRPr lang="he-IL" sz="2000" dirty="0"/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8EFBA4FB-FA2A-4B03-B7E1-9A608D0A217D}"/>
              </a:ext>
            </a:extLst>
          </p:cNvPr>
          <p:cNvGrpSpPr/>
          <p:nvPr/>
        </p:nvGrpSpPr>
        <p:grpSpPr>
          <a:xfrm>
            <a:off x="127172" y="974477"/>
            <a:ext cx="5829177" cy="3681299"/>
            <a:chOff x="127172" y="974477"/>
            <a:chExt cx="5829177" cy="3681299"/>
          </a:xfrm>
        </p:grpSpPr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AB7FA95A-48C7-418F-99FE-510B91E5A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172" y="974477"/>
              <a:ext cx="5829177" cy="36812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C4750C4A-911E-4BC0-815B-A83C20D8CB6F}"/>
                </a:ext>
              </a:extLst>
            </p:cNvPr>
            <p:cNvSpPr/>
            <p:nvPr/>
          </p:nvSpPr>
          <p:spPr>
            <a:xfrm>
              <a:off x="578497" y="4506686"/>
              <a:ext cx="5299789" cy="143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3F0D77F-AD56-42CC-AB55-CFF893F5E7F7}"/>
              </a:ext>
            </a:extLst>
          </p:cNvPr>
          <p:cNvSpPr txBox="1"/>
          <p:nvPr/>
        </p:nvSpPr>
        <p:spPr>
          <a:xfrm>
            <a:off x="578497" y="4159676"/>
            <a:ext cx="1186028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Bone marrow (N=4)</a:t>
            </a:r>
            <a:endParaRPr lang="he-IL" sz="1300" dirty="0"/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01C5771C-8EEB-483D-BB76-4EFAE43F25DD}"/>
              </a:ext>
            </a:extLst>
          </p:cNvPr>
          <p:cNvSpPr txBox="1"/>
          <p:nvPr/>
        </p:nvSpPr>
        <p:spPr>
          <a:xfrm>
            <a:off x="1706931" y="4159676"/>
            <a:ext cx="9828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BM-MNC (N=4)</a:t>
            </a:r>
            <a:endParaRPr lang="he-IL" sz="1300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1F251BDC-59F0-482B-BF50-631857F0C934}"/>
              </a:ext>
            </a:extLst>
          </p:cNvPr>
          <p:cNvSpPr txBox="1"/>
          <p:nvPr/>
        </p:nvSpPr>
        <p:spPr>
          <a:xfrm>
            <a:off x="2741777" y="4159676"/>
            <a:ext cx="9828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Blood </a:t>
            </a:r>
          </a:p>
          <a:p>
            <a:pPr algn="ctr"/>
            <a:r>
              <a:rPr lang="en-US" sz="1300" dirty="0"/>
              <a:t>(N=4)</a:t>
            </a:r>
            <a:endParaRPr lang="he-IL" sz="1300" dirty="0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B982CA2F-FF81-4E95-80FE-17F750BD4F92}"/>
              </a:ext>
            </a:extLst>
          </p:cNvPr>
          <p:cNvSpPr txBox="1"/>
          <p:nvPr/>
        </p:nvSpPr>
        <p:spPr>
          <a:xfrm>
            <a:off x="3817909" y="4159676"/>
            <a:ext cx="9828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PBMC </a:t>
            </a:r>
          </a:p>
          <a:p>
            <a:pPr algn="ctr"/>
            <a:r>
              <a:rPr lang="en-US" sz="1300" dirty="0"/>
              <a:t>(N=4)</a:t>
            </a:r>
            <a:endParaRPr lang="he-IL" sz="1300" dirty="0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5C3A31D3-C9CB-4CF4-BE38-FD91C9F41E10}"/>
              </a:ext>
            </a:extLst>
          </p:cNvPr>
          <p:cNvSpPr txBox="1"/>
          <p:nvPr/>
        </p:nvSpPr>
        <p:spPr>
          <a:xfrm>
            <a:off x="4744220" y="4159676"/>
            <a:ext cx="1156320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Healthy blood </a:t>
            </a:r>
          </a:p>
          <a:p>
            <a:pPr algn="ctr"/>
            <a:r>
              <a:rPr lang="en-US" sz="1300" dirty="0"/>
              <a:t>(N=6)</a:t>
            </a:r>
            <a:endParaRPr lang="he-IL" sz="1300" dirty="0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004ED752-C077-4696-801A-CFDC994D83C3}"/>
              </a:ext>
            </a:extLst>
          </p:cNvPr>
          <p:cNvSpPr txBox="1"/>
          <p:nvPr/>
        </p:nvSpPr>
        <p:spPr>
          <a:xfrm>
            <a:off x="11704320" y="6569938"/>
            <a:ext cx="479618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200" dirty="0"/>
              <a:t>9/14</a:t>
            </a:r>
            <a:endParaRPr lang="he-IL" sz="1200" dirty="0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A5B68B41-A2E3-4DFE-8171-BF279797590E}"/>
              </a:ext>
            </a:extLst>
          </p:cNvPr>
          <p:cNvSpPr txBox="1"/>
          <p:nvPr/>
        </p:nvSpPr>
        <p:spPr>
          <a:xfrm>
            <a:off x="1617304" y="984637"/>
            <a:ext cx="38299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5hmC</a:t>
            </a:r>
            <a:r>
              <a:rPr lang="en-US" sz="2000" dirty="0"/>
              <a:t> in MGUS &amp;Healthy blood</a:t>
            </a:r>
            <a:endParaRPr lang="he-IL" sz="2000" dirty="0"/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79F7EA5-FE25-4ADC-B1D5-240F6FF3096E}"/>
              </a:ext>
            </a:extLst>
          </p:cNvPr>
          <p:cNvGrpSpPr/>
          <p:nvPr/>
        </p:nvGrpSpPr>
        <p:grpSpPr>
          <a:xfrm>
            <a:off x="503208" y="4669427"/>
            <a:ext cx="10611695" cy="615676"/>
            <a:chOff x="503208" y="4669427"/>
            <a:chExt cx="10611695" cy="615676"/>
          </a:xfrm>
        </p:grpSpPr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0F4FF5B6-D989-4902-A5BD-520D33BF27F3}"/>
                </a:ext>
              </a:extLst>
            </p:cNvPr>
            <p:cNvSpPr/>
            <p:nvPr/>
          </p:nvSpPr>
          <p:spPr>
            <a:xfrm>
              <a:off x="503208" y="4669427"/>
              <a:ext cx="467769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à"/>
              </a:pPr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Decrease in 5hmC levels</a:t>
              </a:r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689D5B9D-2723-4F59-828D-54EDFFCC21E7}"/>
                </a:ext>
              </a:extLst>
            </p:cNvPr>
            <p:cNvSpPr/>
            <p:nvPr/>
          </p:nvSpPr>
          <p:spPr>
            <a:xfrm>
              <a:off x="6653617" y="4700328"/>
              <a:ext cx="446128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à"/>
              </a:pPr>
              <a:r>
                <a:rPr lang="en-US" sz="3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Decrease in 5mC levels</a:t>
              </a: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689EAA3C-E90F-4F93-B6F3-DA27DF924E33}"/>
              </a:ext>
            </a:extLst>
          </p:cNvPr>
          <p:cNvGrpSpPr/>
          <p:nvPr/>
        </p:nvGrpSpPr>
        <p:grpSpPr>
          <a:xfrm>
            <a:off x="5986272" y="936036"/>
            <a:ext cx="6205728" cy="3780000"/>
            <a:chOff x="6045845" y="974477"/>
            <a:chExt cx="6065130" cy="3761352"/>
          </a:xfrm>
        </p:grpSpPr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6490BEED-76CF-471C-82E9-BC2210D1D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5845" y="974477"/>
              <a:ext cx="6065130" cy="3761352"/>
            </a:xfrm>
            <a:prstGeom prst="rect">
              <a:avLst/>
            </a:prstGeom>
          </p:spPr>
        </p:pic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1EA706B0-34B0-4B0E-9A17-1C6BAD72B1DA}"/>
                </a:ext>
              </a:extLst>
            </p:cNvPr>
            <p:cNvSpPr txBox="1"/>
            <p:nvPr/>
          </p:nvSpPr>
          <p:spPr>
            <a:xfrm>
              <a:off x="7408723" y="1062384"/>
              <a:ext cx="3528550" cy="5818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1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5mC</a:t>
              </a:r>
              <a:r>
                <a:rPr lang="en-US" sz="2000" dirty="0"/>
                <a:t> in MGUS &amp;Healthy blood</a:t>
              </a:r>
              <a:endParaRPr lang="he-IL" sz="2000" dirty="0"/>
            </a:p>
          </p:txBody>
        </p:sp>
      </p:grp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7A44ED34-1B13-40D1-B04C-99B04FF1EF47}"/>
              </a:ext>
            </a:extLst>
          </p:cNvPr>
          <p:cNvSpPr txBox="1"/>
          <p:nvPr/>
        </p:nvSpPr>
        <p:spPr>
          <a:xfrm>
            <a:off x="6506546" y="4114110"/>
            <a:ext cx="1186028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Bone marrow (N=2)</a:t>
            </a:r>
            <a:endParaRPr lang="he-IL" sz="1300" dirty="0"/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0C0BD66C-CDCD-4617-9BA8-92382D39A557}"/>
              </a:ext>
            </a:extLst>
          </p:cNvPr>
          <p:cNvSpPr txBox="1"/>
          <p:nvPr/>
        </p:nvSpPr>
        <p:spPr>
          <a:xfrm>
            <a:off x="7700297" y="4114110"/>
            <a:ext cx="9828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BM-MNC (N=2)</a:t>
            </a:r>
            <a:endParaRPr lang="he-IL" sz="1300" dirty="0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CE58A4BA-06AE-4F7D-8A3F-BD4BE81F43A8}"/>
              </a:ext>
            </a:extLst>
          </p:cNvPr>
          <p:cNvSpPr txBox="1"/>
          <p:nvPr/>
        </p:nvSpPr>
        <p:spPr>
          <a:xfrm>
            <a:off x="8800460" y="4114110"/>
            <a:ext cx="9828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Blood </a:t>
            </a:r>
          </a:p>
          <a:p>
            <a:pPr algn="ctr"/>
            <a:r>
              <a:rPr lang="en-US" sz="1300" dirty="0"/>
              <a:t>(N=2)</a:t>
            </a:r>
            <a:endParaRPr lang="he-IL" sz="1300" dirty="0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ECFFA072-7A6C-4DE9-ACF8-216E368B3309}"/>
              </a:ext>
            </a:extLst>
          </p:cNvPr>
          <p:cNvSpPr txBox="1"/>
          <p:nvPr/>
        </p:nvSpPr>
        <p:spPr>
          <a:xfrm>
            <a:off x="9941909" y="4114110"/>
            <a:ext cx="982846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PBMC </a:t>
            </a:r>
          </a:p>
          <a:p>
            <a:pPr algn="ctr"/>
            <a:r>
              <a:rPr lang="en-US" sz="1300" dirty="0"/>
              <a:t>(N=2)</a:t>
            </a:r>
            <a:endParaRPr lang="he-IL" sz="1300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E5DF279D-2857-4183-B148-3979B5711319}"/>
              </a:ext>
            </a:extLst>
          </p:cNvPr>
          <p:cNvSpPr txBox="1"/>
          <p:nvPr/>
        </p:nvSpPr>
        <p:spPr>
          <a:xfrm>
            <a:off x="10945029" y="4114110"/>
            <a:ext cx="1156320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Healthy blood </a:t>
            </a:r>
          </a:p>
          <a:p>
            <a:pPr algn="ctr"/>
            <a:r>
              <a:rPr lang="en-US" sz="1300" dirty="0"/>
              <a:t>(N=3)</a:t>
            </a:r>
            <a:endParaRPr lang="he-IL" sz="1300" dirty="0"/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08EF21DA-ABF7-47C2-9306-959FCE4B9227}"/>
              </a:ext>
            </a:extLst>
          </p:cNvPr>
          <p:cNvSpPr txBox="1"/>
          <p:nvPr/>
        </p:nvSpPr>
        <p:spPr>
          <a:xfrm rot="16200000">
            <a:off x="5195766" y="2606917"/>
            <a:ext cx="2029526" cy="29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300" dirty="0"/>
              <a:t>1/Relative intensity</a:t>
            </a:r>
            <a:endParaRPr lang="he-IL" sz="1300" dirty="0"/>
          </a:p>
        </p:txBody>
      </p:sp>
      <p:cxnSp>
        <p:nvCxnSpPr>
          <p:cNvPr id="36" name="מחבר ישר 10">
            <a:extLst>
              <a:ext uri="{FF2B5EF4-FFF2-40B4-BE49-F238E27FC236}">
                <a16:creationId xmlns:a16="http://schemas.microsoft.com/office/drawing/2014/main" id="{090EBD6E-CB50-4717-A083-2E19240B1BF5}"/>
              </a:ext>
            </a:extLst>
          </p:cNvPr>
          <p:cNvCxnSpPr>
            <a:cxnSpLocks/>
          </p:cNvCxnSpPr>
          <p:nvPr/>
        </p:nvCxnSpPr>
        <p:spPr>
          <a:xfrm>
            <a:off x="141713" y="4670742"/>
            <a:ext cx="581463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11529</TotalTime>
  <Words>609</Words>
  <Application>Microsoft Office PowerPoint</Application>
  <PresentationFormat>מסך רחב</PresentationFormat>
  <Paragraphs>190</Paragraphs>
  <Slides>14</Slides>
  <Notes>14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Wingdings</vt:lpstr>
      <vt:lpstr>Office Theme</vt:lpstr>
      <vt:lpstr>CS ChemDraw Drawing</vt:lpstr>
      <vt:lpstr>Rapid quantification of 5mC and 5hmC on multi-sample array slides</vt:lpstr>
      <vt:lpstr>Epigenetic modifications</vt:lpstr>
      <vt:lpstr>מצגת של PowerPoint‏</vt:lpstr>
      <vt:lpstr>Motivation</vt:lpstr>
      <vt:lpstr>Fluorescent labeling of 5mC and 5hmC</vt:lpstr>
      <vt:lpstr>Workflow</vt:lpstr>
      <vt:lpstr>Results: 5hmC and 5mC in Colorectal cancer</vt:lpstr>
      <vt:lpstr>Monoclonal Gammopathy of Undetermined Significance (MGUS)</vt:lpstr>
      <vt:lpstr>Results: 5hmC and 5mC in MGUS</vt:lpstr>
      <vt:lpstr>מצגת של PowerPoint‏</vt:lpstr>
      <vt:lpstr>Dual color labeling in CLL 5hmC  5mC</vt:lpstr>
      <vt:lpstr>Results: 5hmC and 5mC in CLL</vt:lpstr>
      <vt:lpstr>Summary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Quantification of 5-hmC and 5-mC on multi-sample array chip</dc:title>
  <dc:creator>sigal avraham</dc:creator>
  <cp:lastModifiedBy>sigal avraham</cp:lastModifiedBy>
  <cp:revision>828</cp:revision>
  <dcterms:created xsi:type="dcterms:W3CDTF">2020-06-15T13:46:10Z</dcterms:created>
  <dcterms:modified xsi:type="dcterms:W3CDTF">2020-11-18T12:02:09Z</dcterms:modified>
</cp:coreProperties>
</file>